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00" r:id="rId3"/>
    <p:sldMasterId id="2147483714" r:id="rId4"/>
    <p:sldMasterId id="2147483754" r:id="rId5"/>
  </p:sldMasterIdLst>
  <p:notesMasterIdLst>
    <p:notesMasterId r:id="rId28"/>
  </p:notesMasterIdLst>
  <p:sldIdLst>
    <p:sldId id="848" r:id="rId6"/>
    <p:sldId id="587" r:id="rId7"/>
    <p:sldId id="884" r:id="rId8"/>
    <p:sldId id="907" r:id="rId9"/>
    <p:sldId id="908" r:id="rId10"/>
    <p:sldId id="937" r:id="rId11"/>
    <p:sldId id="906" r:id="rId12"/>
    <p:sldId id="929" r:id="rId13"/>
    <p:sldId id="912" r:id="rId14"/>
    <p:sldId id="931" r:id="rId15"/>
    <p:sldId id="930" r:id="rId16"/>
    <p:sldId id="932" r:id="rId17"/>
    <p:sldId id="928" r:id="rId18"/>
    <p:sldId id="920" r:id="rId19"/>
    <p:sldId id="935" r:id="rId20"/>
    <p:sldId id="262" r:id="rId21"/>
    <p:sldId id="936" r:id="rId22"/>
    <p:sldId id="849" r:id="rId23"/>
    <p:sldId id="911" r:id="rId24"/>
    <p:sldId id="917" r:id="rId25"/>
    <p:sldId id="919" r:id="rId26"/>
    <p:sldId id="92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E02"/>
    <a:srgbClr val="B3FFDD"/>
    <a:srgbClr val="CDEF01"/>
    <a:srgbClr val="FFFF66"/>
    <a:srgbClr val="0BBE02"/>
    <a:srgbClr val="DF05C0"/>
    <a:srgbClr val="F2A50C"/>
    <a:srgbClr val="45DD0F"/>
    <a:srgbClr val="76B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92" autoAdjust="0"/>
  </p:normalViewPr>
  <p:slideViewPr>
    <p:cSldViewPr snapToGrid="0">
      <p:cViewPr varScale="1">
        <p:scale>
          <a:sx n="74" d="100"/>
          <a:sy n="74" d="100"/>
        </p:scale>
        <p:origin x="9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ECA6C-4B3F-4B44-A504-1F03B2D2A8A0}" type="doc">
      <dgm:prSet loTypeId="urn:microsoft.com/office/officeart/2005/8/layout/radial3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MA"/>
        </a:p>
      </dgm:t>
    </dgm:pt>
    <dgm:pt modelId="{122A6498-1426-4E32-99E0-CB6688CB0878}">
      <dgm:prSet phldrT="[Texte]"/>
      <dgm:spPr/>
      <dgm:t>
        <a:bodyPr/>
        <a:lstStyle/>
        <a:p>
          <a:r>
            <a:rPr lang="fr-MA" dirty="0"/>
            <a:t>BIG DATA</a:t>
          </a:r>
        </a:p>
        <a:p>
          <a:r>
            <a:rPr lang="fr-MA" dirty="0"/>
            <a:t>3V</a:t>
          </a:r>
        </a:p>
      </dgm:t>
    </dgm:pt>
    <dgm:pt modelId="{8B03D78A-EE62-46D9-8D2F-0DE9E9EA3AC3}" type="parTrans" cxnId="{3C2BE920-8FA0-4A10-8557-A69B5F6E2FD8}">
      <dgm:prSet/>
      <dgm:spPr/>
      <dgm:t>
        <a:bodyPr/>
        <a:lstStyle/>
        <a:p>
          <a:endParaRPr lang="fr-MA"/>
        </a:p>
      </dgm:t>
    </dgm:pt>
    <dgm:pt modelId="{B29CE6FF-E49D-4B70-A2C5-EC3C1FB381CC}" type="sibTrans" cxnId="{3C2BE920-8FA0-4A10-8557-A69B5F6E2FD8}">
      <dgm:prSet/>
      <dgm:spPr/>
      <dgm:t>
        <a:bodyPr/>
        <a:lstStyle/>
        <a:p>
          <a:endParaRPr lang="fr-MA"/>
        </a:p>
      </dgm:t>
    </dgm:pt>
    <dgm:pt modelId="{373B8D67-64B9-4D10-814E-EFC6F86FACB2}">
      <dgm:prSet phldrT="[Texte]"/>
      <dgm:spPr/>
      <dgm:t>
        <a:bodyPr/>
        <a:lstStyle/>
        <a:p>
          <a:r>
            <a:rPr lang="fr-MA" dirty="0"/>
            <a:t>Volume</a:t>
          </a:r>
        </a:p>
      </dgm:t>
    </dgm:pt>
    <dgm:pt modelId="{95BD29C2-C3D3-4EAA-A12A-7756AE9C49BA}" type="parTrans" cxnId="{F62E9208-7876-4F1F-820A-5B1B5D8230C1}">
      <dgm:prSet/>
      <dgm:spPr/>
      <dgm:t>
        <a:bodyPr/>
        <a:lstStyle/>
        <a:p>
          <a:endParaRPr lang="fr-MA"/>
        </a:p>
      </dgm:t>
    </dgm:pt>
    <dgm:pt modelId="{B732AF41-457A-4A8C-8083-7EA47F6E7E18}" type="sibTrans" cxnId="{F62E9208-7876-4F1F-820A-5B1B5D8230C1}">
      <dgm:prSet/>
      <dgm:spPr/>
      <dgm:t>
        <a:bodyPr/>
        <a:lstStyle/>
        <a:p>
          <a:endParaRPr lang="fr-MA"/>
        </a:p>
      </dgm:t>
    </dgm:pt>
    <dgm:pt modelId="{399ED3F0-A1F1-4CBA-A173-B8938BABCE86}">
      <dgm:prSet phldrT="[Texte]"/>
      <dgm:spPr/>
      <dgm:t>
        <a:bodyPr/>
        <a:lstStyle/>
        <a:p>
          <a:r>
            <a:rPr lang="fr-MA" b="1" dirty="0"/>
            <a:t>V</a:t>
          </a:r>
          <a:r>
            <a:rPr lang="fr-MA" dirty="0"/>
            <a:t>ariété</a:t>
          </a:r>
        </a:p>
      </dgm:t>
    </dgm:pt>
    <dgm:pt modelId="{3CE890C4-DCEF-43FB-97A1-165D3A48FFDF}" type="parTrans" cxnId="{0E9C57C1-6821-4CA4-82F0-FE1E46477E3C}">
      <dgm:prSet/>
      <dgm:spPr/>
      <dgm:t>
        <a:bodyPr/>
        <a:lstStyle/>
        <a:p>
          <a:endParaRPr lang="fr-MA"/>
        </a:p>
      </dgm:t>
    </dgm:pt>
    <dgm:pt modelId="{AD3F6F0B-EB2B-4EAB-B31A-105C0B5E11BB}" type="sibTrans" cxnId="{0E9C57C1-6821-4CA4-82F0-FE1E46477E3C}">
      <dgm:prSet/>
      <dgm:spPr/>
      <dgm:t>
        <a:bodyPr/>
        <a:lstStyle/>
        <a:p>
          <a:endParaRPr lang="fr-MA"/>
        </a:p>
      </dgm:t>
    </dgm:pt>
    <dgm:pt modelId="{BDC8DA33-C0EB-4B62-B204-F0E5A90D0C92}">
      <dgm:prSet phldrT="[Texte]"/>
      <dgm:spPr/>
      <dgm:t>
        <a:bodyPr/>
        <a:lstStyle/>
        <a:p>
          <a:r>
            <a:rPr lang="fr-MA" b="1" dirty="0"/>
            <a:t>V</a:t>
          </a:r>
          <a:r>
            <a:rPr lang="fr-MA" dirty="0"/>
            <a:t>élocité</a:t>
          </a:r>
        </a:p>
      </dgm:t>
    </dgm:pt>
    <dgm:pt modelId="{C8B7606B-A22D-46C7-BB3B-FB0DFC49A3CF}" type="parTrans" cxnId="{06201826-5760-443A-B678-9D0C0F37FFE3}">
      <dgm:prSet/>
      <dgm:spPr/>
      <dgm:t>
        <a:bodyPr/>
        <a:lstStyle/>
        <a:p>
          <a:endParaRPr lang="fr-MA"/>
        </a:p>
      </dgm:t>
    </dgm:pt>
    <dgm:pt modelId="{B3B8BD05-C146-4667-9E92-680859DD83D9}" type="sibTrans" cxnId="{06201826-5760-443A-B678-9D0C0F37FFE3}">
      <dgm:prSet/>
      <dgm:spPr/>
      <dgm:t>
        <a:bodyPr/>
        <a:lstStyle/>
        <a:p>
          <a:endParaRPr lang="fr-MA"/>
        </a:p>
      </dgm:t>
    </dgm:pt>
    <dgm:pt modelId="{31D4A31D-C847-4E0F-9B34-B8BF21772670}" type="pres">
      <dgm:prSet presAssocID="{E10ECA6C-4B3F-4B44-A504-1F03B2D2A8A0}" presName="composite" presStyleCnt="0">
        <dgm:presLayoutVars>
          <dgm:chMax val="1"/>
          <dgm:dir/>
          <dgm:resizeHandles val="exact"/>
        </dgm:presLayoutVars>
      </dgm:prSet>
      <dgm:spPr/>
    </dgm:pt>
    <dgm:pt modelId="{E2E41A94-FCA9-4A05-9D16-D47F10F44320}" type="pres">
      <dgm:prSet presAssocID="{E10ECA6C-4B3F-4B44-A504-1F03B2D2A8A0}" presName="radial" presStyleCnt="0">
        <dgm:presLayoutVars>
          <dgm:animLvl val="ctr"/>
        </dgm:presLayoutVars>
      </dgm:prSet>
      <dgm:spPr/>
    </dgm:pt>
    <dgm:pt modelId="{F30CC0CF-53D1-4317-A53D-55CEA0ABC0A2}" type="pres">
      <dgm:prSet presAssocID="{122A6498-1426-4E32-99E0-CB6688CB0878}" presName="centerShape" presStyleLbl="vennNode1" presStyleIdx="0" presStyleCnt="4" custLinFactNeighborX="227" custLinFactNeighborY="-2951"/>
      <dgm:spPr/>
    </dgm:pt>
    <dgm:pt modelId="{199E66A5-D794-4DD4-96FC-912BB92AFF73}" type="pres">
      <dgm:prSet presAssocID="{373B8D67-64B9-4D10-814E-EFC6F86FACB2}" presName="node" presStyleLbl="vennNode1" presStyleIdx="1" presStyleCnt="4" custRadScaleRad="105898" custRadScaleInc="204">
        <dgm:presLayoutVars>
          <dgm:bulletEnabled val="1"/>
        </dgm:presLayoutVars>
      </dgm:prSet>
      <dgm:spPr/>
    </dgm:pt>
    <dgm:pt modelId="{A16CCB60-788B-418F-B7D6-101A6F63AA5C}" type="pres">
      <dgm:prSet presAssocID="{399ED3F0-A1F1-4CBA-A173-B8938BABCE86}" presName="node" presStyleLbl="vennNode1" presStyleIdx="2" presStyleCnt="4" custRadScaleRad="97589" custRadScaleInc="-2616">
        <dgm:presLayoutVars>
          <dgm:bulletEnabled val="1"/>
        </dgm:presLayoutVars>
      </dgm:prSet>
      <dgm:spPr/>
    </dgm:pt>
    <dgm:pt modelId="{34A947B9-218D-4856-9E51-354DF2644E6A}" type="pres">
      <dgm:prSet presAssocID="{BDC8DA33-C0EB-4B62-B204-F0E5A90D0C92}" presName="node" presStyleLbl="vennNode1" presStyleIdx="3" presStyleCnt="4" custRadScaleRad="77623" custRadScaleInc="-3848">
        <dgm:presLayoutVars>
          <dgm:bulletEnabled val="1"/>
        </dgm:presLayoutVars>
      </dgm:prSet>
      <dgm:spPr/>
    </dgm:pt>
  </dgm:ptLst>
  <dgm:cxnLst>
    <dgm:cxn modelId="{2ED35301-86E6-4E37-A0D3-6B18740701A4}" type="presOf" srcId="{122A6498-1426-4E32-99E0-CB6688CB0878}" destId="{F30CC0CF-53D1-4317-A53D-55CEA0ABC0A2}" srcOrd="0" destOrd="0" presId="urn:microsoft.com/office/officeart/2005/8/layout/radial3"/>
    <dgm:cxn modelId="{F62E9208-7876-4F1F-820A-5B1B5D8230C1}" srcId="{122A6498-1426-4E32-99E0-CB6688CB0878}" destId="{373B8D67-64B9-4D10-814E-EFC6F86FACB2}" srcOrd="0" destOrd="0" parTransId="{95BD29C2-C3D3-4EAA-A12A-7756AE9C49BA}" sibTransId="{B732AF41-457A-4A8C-8083-7EA47F6E7E18}"/>
    <dgm:cxn modelId="{3C2BE920-8FA0-4A10-8557-A69B5F6E2FD8}" srcId="{E10ECA6C-4B3F-4B44-A504-1F03B2D2A8A0}" destId="{122A6498-1426-4E32-99E0-CB6688CB0878}" srcOrd="0" destOrd="0" parTransId="{8B03D78A-EE62-46D9-8D2F-0DE9E9EA3AC3}" sibTransId="{B29CE6FF-E49D-4B70-A2C5-EC3C1FB381CC}"/>
    <dgm:cxn modelId="{06201826-5760-443A-B678-9D0C0F37FFE3}" srcId="{122A6498-1426-4E32-99E0-CB6688CB0878}" destId="{BDC8DA33-C0EB-4B62-B204-F0E5A90D0C92}" srcOrd="2" destOrd="0" parTransId="{C8B7606B-A22D-46C7-BB3B-FB0DFC49A3CF}" sibTransId="{B3B8BD05-C146-4667-9E92-680859DD83D9}"/>
    <dgm:cxn modelId="{3EF45462-5D61-4B72-869A-3ABD306BDE52}" type="presOf" srcId="{E10ECA6C-4B3F-4B44-A504-1F03B2D2A8A0}" destId="{31D4A31D-C847-4E0F-9B34-B8BF21772670}" srcOrd="0" destOrd="0" presId="urn:microsoft.com/office/officeart/2005/8/layout/radial3"/>
    <dgm:cxn modelId="{C9EC1092-FBC7-490A-9F83-2519B7E6FBD8}" type="presOf" srcId="{BDC8DA33-C0EB-4B62-B204-F0E5A90D0C92}" destId="{34A947B9-218D-4856-9E51-354DF2644E6A}" srcOrd="0" destOrd="0" presId="urn:microsoft.com/office/officeart/2005/8/layout/radial3"/>
    <dgm:cxn modelId="{5DE6C0AC-45F1-426A-A631-7FB1DB9799B2}" type="presOf" srcId="{373B8D67-64B9-4D10-814E-EFC6F86FACB2}" destId="{199E66A5-D794-4DD4-96FC-912BB92AFF73}" srcOrd="0" destOrd="0" presId="urn:microsoft.com/office/officeart/2005/8/layout/radial3"/>
    <dgm:cxn modelId="{0E9C57C1-6821-4CA4-82F0-FE1E46477E3C}" srcId="{122A6498-1426-4E32-99E0-CB6688CB0878}" destId="{399ED3F0-A1F1-4CBA-A173-B8938BABCE86}" srcOrd="1" destOrd="0" parTransId="{3CE890C4-DCEF-43FB-97A1-165D3A48FFDF}" sibTransId="{AD3F6F0B-EB2B-4EAB-B31A-105C0B5E11BB}"/>
    <dgm:cxn modelId="{2BF0E5F4-CB41-452A-93CA-69548D85CC05}" type="presOf" srcId="{399ED3F0-A1F1-4CBA-A173-B8938BABCE86}" destId="{A16CCB60-788B-418F-B7D6-101A6F63AA5C}" srcOrd="0" destOrd="0" presId="urn:microsoft.com/office/officeart/2005/8/layout/radial3"/>
    <dgm:cxn modelId="{FE0A6A73-FE54-442B-976E-D88922FA5E40}" type="presParOf" srcId="{31D4A31D-C847-4E0F-9B34-B8BF21772670}" destId="{E2E41A94-FCA9-4A05-9D16-D47F10F44320}" srcOrd="0" destOrd="0" presId="urn:microsoft.com/office/officeart/2005/8/layout/radial3"/>
    <dgm:cxn modelId="{82AB036C-FC7E-4991-8412-9410ED1479FD}" type="presParOf" srcId="{E2E41A94-FCA9-4A05-9D16-D47F10F44320}" destId="{F30CC0CF-53D1-4317-A53D-55CEA0ABC0A2}" srcOrd="0" destOrd="0" presId="urn:microsoft.com/office/officeart/2005/8/layout/radial3"/>
    <dgm:cxn modelId="{CE58B6A8-04C5-4E33-A5B1-F64209182617}" type="presParOf" srcId="{E2E41A94-FCA9-4A05-9D16-D47F10F44320}" destId="{199E66A5-D794-4DD4-96FC-912BB92AFF73}" srcOrd="1" destOrd="0" presId="urn:microsoft.com/office/officeart/2005/8/layout/radial3"/>
    <dgm:cxn modelId="{A51CD156-86D2-4DEA-A89A-95E65DDF67B9}" type="presParOf" srcId="{E2E41A94-FCA9-4A05-9D16-D47F10F44320}" destId="{A16CCB60-788B-418F-B7D6-101A6F63AA5C}" srcOrd="2" destOrd="0" presId="urn:microsoft.com/office/officeart/2005/8/layout/radial3"/>
    <dgm:cxn modelId="{94B5DFB6-0E2D-4295-983C-D84D11AC4249}" type="presParOf" srcId="{E2E41A94-FCA9-4A05-9D16-D47F10F44320}" destId="{34A947B9-218D-4856-9E51-354DF2644E6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702F1B-13DC-46DE-8F92-9474123657C5}" type="doc">
      <dgm:prSet loTypeId="urn:microsoft.com/office/officeart/2005/8/layout/pyramid3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fr-MA"/>
        </a:p>
      </dgm:t>
    </dgm:pt>
    <dgm:pt modelId="{B244486F-6C4A-4C9A-B689-97C9F51F94FF}">
      <dgm:prSet phldrT="[Texte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fr-MA" sz="3000">
              <a:solidFill>
                <a:schemeClr val="bg1"/>
              </a:solidFill>
            </a:rPr>
            <a:t>2048 </a:t>
          </a:r>
          <a:r>
            <a:rPr lang="fr-MA" sz="3000" dirty="0" err="1">
              <a:solidFill>
                <a:schemeClr val="bg1"/>
              </a:solidFill>
            </a:rPr>
            <a:t>features</a:t>
          </a:r>
          <a:endParaRPr lang="fr-MA" sz="3000" dirty="0">
            <a:solidFill>
              <a:schemeClr val="bg1"/>
            </a:solidFill>
          </a:endParaRPr>
        </a:p>
      </dgm:t>
    </dgm:pt>
    <dgm:pt modelId="{6D949F3B-FFCB-4380-98F4-858FD9897909}" type="parTrans" cxnId="{4C98FA6E-F56C-464B-AE8F-C6FF122586D5}">
      <dgm:prSet/>
      <dgm:spPr/>
      <dgm:t>
        <a:bodyPr/>
        <a:lstStyle/>
        <a:p>
          <a:endParaRPr lang="fr-MA"/>
        </a:p>
      </dgm:t>
    </dgm:pt>
    <dgm:pt modelId="{F2D59A02-DAFE-4E27-B5B8-03AA341B39A1}" type="sibTrans" cxnId="{4C98FA6E-F56C-464B-AE8F-C6FF122586D5}">
      <dgm:prSet/>
      <dgm:spPr/>
      <dgm:t>
        <a:bodyPr/>
        <a:lstStyle/>
        <a:p>
          <a:endParaRPr lang="fr-MA"/>
        </a:p>
      </dgm:t>
    </dgm:pt>
    <dgm:pt modelId="{23C9C9F7-1AD5-4D45-9DD3-018344C69C4F}">
      <dgm:prSet phldrT="[Texte]" custT="1"/>
      <dgm:spPr>
        <a:solidFill>
          <a:schemeClr val="accent1">
            <a:lumMod val="75000"/>
            <a:alpha val="50000"/>
          </a:schemeClr>
        </a:solidFill>
      </dgm:spPr>
      <dgm:t>
        <a:bodyPr/>
        <a:lstStyle/>
        <a:p>
          <a:pPr algn="ctr"/>
          <a:r>
            <a:rPr lang="fr-MA" sz="3000" dirty="0">
              <a:solidFill>
                <a:schemeClr val="bg1"/>
              </a:solidFill>
            </a:rPr>
            <a:t>100</a:t>
          </a:r>
        </a:p>
      </dgm:t>
    </dgm:pt>
    <dgm:pt modelId="{FEF96AAD-5E43-47AE-8F2F-F61421EDAC3E}" type="parTrans" cxnId="{718AF0E6-1F8F-4317-B416-8CF3CDD49971}">
      <dgm:prSet/>
      <dgm:spPr/>
      <dgm:t>
        <a:bodyPr/>
        <a:lstStyle/>
        <a:p>
          <a:endParaRPr lang="fr-MA"/>
        </a:p>
      </dgm:t>
    </dgm:pt>
    <dgm:pt modelId="{0FF49A5E-7BAB-4BEB-B07B-EF0B6B81EF9B}" type="sibTrans" cxnId="{718AF0E6-1F8F-4317-B416-8CF3CDD49971}">
      <dgm:prSet/>
      <dgm:spPr/>
      <dgm:t>
        <a:bodyPr/>
        <a:lstStyle/>
        <a:p>
          <a:endParaRPr lang="fr-MA"/>
        </a:p>
      </dgm:t>
    </dgm:pt>
    <dgm:pt modelId="{04D7E0AF-7C7F-4374-9B98-D946675C21C3}" type="pres">
      <dgm:prSet presAssocID="{82702F1B-13DC-46DE-8F92-9474123657C5}" presName="Name0" presStyleCnt="0">
        <dgm:presLayoutVars>
          <dgm:dir/>
          <dgm:animLvl val="lvl"/>
          <dgm:resizeHandles val="exact"/>
        </dgm:presLayoutVars>
      </dgm:prSet>
      <dgm:spPr/>
    </dgm:pt>
    <dgm:pt modelId="{CFC3DF39-6E98-4A36-9F5E-2459A26C9021}" type="pres">
      <dgm:prSet presAssocID="{B244486F-6C4A-4C9A-B689-97C9F51F94FF}" presName="Name8" presStyleCnt="0"/>
      <dgm:spPr/>
    </dgm:pt>
    <dgm:pt modelId="{B07E5EC7-02E7-499D-BA59-5255E0E3565A}" type="pres">
      <dgm:prSet presAssocID="{B244486F-6C4A-4C9A-B689-97C9F51F94FF}" presName="level" presStyleLbl="node1" presStyleIdx="0" presStyleCnt="2" custLinFactNeighborX="-270">
        <dgm:presLayoutVars>
          <dgm:chMax val="1"/>
          <dgm:bulletEnabled val="1"/>
        </dgm:presLayoutVars>
      </dgm:prSet>
      <dgm:spPr/>
    </dgm:pt>
    <dgm:pt modelId="{3A3F3C3F-540C-43E8-BA87-8F651CCE4DA7}" type="pres">
      <dgm:prSet presAssocID="{B244486F-6C4A-4C9A-B689-97C9F51F94F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86244A-86ED-40D8-9062-85C3D7509244}" type="pres">
      <dgm:prSet presAssocID="{23C9C9F7-1AD5-4D45-9DD3-018344C69C4F}" presName="Name8" presStyleCnt="0"/>
      <dgm:spPr/>
    </dgm:pt>
    <dgm:pt modelId="{DB9B79AA-4160-4F09-84F1-1583C503B384}" type="pres">
      <dgm:prSet presAssocID="{23C9C9F7-1AD5-4D45-9DD3-018344C69C4F}" presName="level" presStyleLbl="node1" presStyleIdx="1" presStyleCnt="2" custLinFactNeighborY="0">
        <dgm:presLayoutVars>
          <dgm:chMax val="1"/>
          <dgm:bulletEnabled val="1"/>
        </dgm:presLayoutVars>
      </dgm:prSet>
      <dgm:spPr/>
    </dgm:pt>
    <dgm:pt modelId="{1BF01FCE-09BE-4032-AC05-BC025AF11883}" type="pres">
      <dgm:prSet presAssocID="{23C9C9F7-1AD5-4D45-9DD3-018344C69C4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5030B0F-FDB6-48CB-9DEF-EAF1C323E7BA}" type="presOf" srcId="{23C9C9F7-1AD5-4D45-9DD3-018344C69C4F}" destId="{DB9B79AA-4160-4F09-84F1-1583C503B384}" srcOrd="0" destOrd="0" presId="urn:microsoft.com/office/officeart/2005/8/layout/pyramid3"/>
    <dgm:cxn modelId="{64158F20-2F5F-4F27-B21D-78AD55839FDA}" type="presOf" srcId="{82702F1B-13DC-46DE-8F92-9474123657C5}" destId="{04D7E0AF-7C7F-4374-9B98-D946675C21C3}" srcOrd="0" destOrd="0" presId="urn:microsoft.com/office/officeart/2005/8/layout/pyramid3"/>
    <dgm:cxn modelId="{4C98FA6E-F56C-464B-AE8F-C6FF122586D5}" srcId="{82702F1B-13DC-46DE-8F92-9474123657C5}" destId="{B244486F-6C4A-4C9A-B689-97C9F51F94FF}" srcOrd="0" destOrd="0" parTransId="{6D949F3B-FFCB-4380-98F4-858FD9897909}" sibTransId="{F2D59A02-DAFE-4E27-B5B8-03AA341B39A1}"/>
    <dgm:cxn modelId="{91050490-3EF1-4840-9FDA-2F8D7EC6C692}" type="presOf" srcId="{B244486F-6C4A-4C9A-B689-97C9F51F94FF}" destId="{B07E5EC7-02E7-499D-BA59-5255E0E3565A}" srcOrd="0" destOrd="0" presId="urn:microsoft.com/office/officeart/2005/8/layout/pyramid3"/>
    <dgm:cxn modelId="{B7858598-F21E-497E-AD61-5EC4F27D7977}" type="presOf" srcId="{23C9C9F7-1AD5-4D45-9DD3-018344C69C4F}" destId="{1BF01FCE-09BE-4032-AC05-BC025AF11883}" srcOrd="1" destOrd="0" presId="urn:microsoft.com/office/officeart/2005/8/layout/pyramid3"/>
    <dgm:cxn modelId="{2241B699-E7C8-4124-8CB2-E978428F9258}" type="presOf" srcId="{B244486F-6C4A-4C9A-B689-97C9F51F94FF}" destId="{3A3F3C3F-540C-43E8-BA87-8F651CCE4DA7}" srcOrd="1" destOrd="0" presId="urn:microsoft.com/office/officeart/2005/8/layout/pyramid3"/>
    <dgm:cxn modelId="{718AF0E6-1F8F-4317-B416-8CF3CDD49971}" srcId="{82702F1B-13DC-46DE-8F92-9474123657C5}" destId="{23C9C9F7-1AD5-4D45-9DD3-018344C69C4F}" srcOrd="1" destOrd="0" parTransId="{FEF96AAD-5E43-47AE-8F2F-F61421EDAC3E}" sibTransId="{0FF49A5E-7BAB-4BEB-B07B-EF0B6B81EF9B}"/>
    <dgm:cxn modelId="{A3E8AE3C-0F44-4139-A882-79F2FFCB5C63}" type="presParOf" srcId="{04D7E0AF-7C7F-4374-9B98-D946675C21C3}" destId="{CFC3DF39-6E98-4A36-9F5E-2459A26C9021}" srcOrd="0" destOrd="0" presId="urn:microsoft.com/office/officeart/2005/8/layout/pyramid3"/>
    <dgm:cxn modelId="{244F2B8F-A3FA-4147-8941-B636F2ADEFA0}" type="presParOf" srcId="{CFC3DF39-6E98-4A36-9F5E-2459A26C9021}" destId="{B07E5EC7-02E7-499D-BA59-5255E0E3565A}" srcOrd="0" destOrd="0" presId="urn:microsoft.com/office/officeart/2005/8/layout/pyramid3"/>
    <dgm:cxn modelId="{2ACB865D-BB60-49C7-882C-C8BA7AE4E500}" type="presParOf" srcId="{CFC3DF39-6E98-4A36-9F5E-2459A26C9021}" destId="{3A3F3C3F-540C-43E8-BA87-8F651CCE4DA7}" srcOrd="1" destOrd="0" presId="urn:microsoft.com/office/officeart/2005/8/layout/pyramid3"/>
    <dgm:cxn modelId="{077C8601-9CF3-4B8F-8374-8C5979E1EEB1}" type="presParOf" srcId="{04D7E0AF-7C7F-4374-9B98-D946675C21C3}" destId="{4C86244A-86ED-40D8-9062-85C3D7509244}" srcOrd="1" destOrd="0" presId="urn:microsoft.com/office/officeart/2005/8/layout/pyramid3"/>
    <dgm:cxn modelId="{D06F20AA-43DC-44EB-8E62-C2EEA5A629C8}" type="presParOf" srcId="{4C86244A-86ED-40D8-9062-85C3D7509244}" destId="{DB9B79AA-4160-4F09-84F1-1583C503B384}" srcOrd="0" destOrd="0" presId="urn:microsoft.com/office/officeart/2005/8/layout/pyramid3"/>
    <dgm:cxn modelId="{96658D8A-E2EA-4E06-B2A9-9E52FAD7B33B}" type="presParOf" srcId="{4C86244A-86ED-40D8-9062-85C3D7509244}" destId="{1BF01FCE-09BE-4032-AC05-BC025AF1188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CC0CF-53D1-4317-A53D-55CEA0ABC0A2}">
      <dsp:nvSpPr>
        <dsp:cNvPr id="0" name=""/>
        <dsp:cNvSpPr/>
      </dsp:nvSpPr>
      <dsp:spPr>
        <a:xfrm>
          <a:off x="2409601" y="1458666"/>
          <a:ext cx="3328458" cy="332845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4700" kern="1200" dirty="0"/>
            <a:t>BIG DATA</a:t>
          </a:r>
        </a:p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4700" kern="1200" dirty="0"/>
            <a:t>3V</a:t>
          </a:r>
        </a:p>
      </dsp:txBody>
      <dsp:txXfrm>
        <a:off x="2897042" y="1946107"/>
        <a:ext cx="2353576" cy="2353576"/>
      </dsp:txXfrm>
    </dsp:sp>
    <dsp:sp modelId="{199E66A5-D794-4DD4-96FC-912BB92AFF73}">
      <dsp:nvSpPr>
        <dsp:cNvPr id="0" name=""/>
        <dsp:cNvSpPr/>
      </dsp:nvSpPr>
      <dsp:spPr>
        <a:xfrm>
          <a:off x="3241683" y="125415"/>
          <a:ext cx="1664229" cy="1664229"/>
        </a:xfrm>
        <a:prstGeom prst="ellipse">
          <a:avLst/>
        </a:prstGeom>
        <a:solidFill>
          <a:schemeClr val="accent5">
            <a:alpha val="50000"/>
            <a:hueOff val="2801229"/>
            <a:satOff val="840"/>
            <a:lumOff val="-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600" kern="1200" dirty="0"/>
            <a:t>Volume</a:t>
          </a:r>
        </a:p>
      </dsp:txBody>
      <dsp:txXfrm>
        <a:off x="3485404" y="369136"/>
        <a:ext cx="1176787" cy="1176787"/>
      </dsp:txXfrm>
    </dsp:sp>
    <dsp:sp modelId="{A16CCB60-788B-418F-B7D6-101A6F63AA5C}">
      <dsp:nvSpPr>
        <dsp:cNvPr id="0" name=""/>
        <dsp:cNvSpPr/>
      </dsp:nvSpPr>
      <dsp:spPr>
        <a:xfrm>
          <a:off x="5117142" y="3373411"/>
          <a:ext cx="1664229" cy="1664229"/>
        </a:xfrm>
        <a:prstGeom prst="ellipse">
          <a:avLst/>
        </a:prstGeom>
        <a:solidFill>
          <a:schemeClr val="accent5">
            <a:alpha val="50000"/>
            <a:hueOff val="5602459"/>
            <a:satOff val="1681"/>
            <a:lumOff val="-192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600" b="1" kern="1200" dirty="0"/>
            <a:t>V</a:t>
          </a:r>
          <a:r>
            <a:rPr lang="fr-MA" sz="2600" kern="1200" dirty="0"/>
            <a:t>ariété</a:t>
          </a:r>
        </a:p>
      </dsp:txBody>
      <dsp:txXfrm>
        <a:off x="5360863" y="3617132"/>
        <a:ext cx="1176787" cy="1176787"/>
      </dsp:txXfrm>
    </dsp:sp>
    <dsp:sp modelId="{34A947B9-218D-4856-9E51-354DF2644E6A}">
      <dsp:nvSpPr>
        <dsp:cNvPr id="0" name=""/>
        <dsp:cNvSpPr/>
      </dsp:nvSpPr>
      <dsp:spPr>
        <a:xfrm>
          <a:off x="1848564" y="3373503"/>
          <a:ext cx="1664229" cy="1664229"/>
        </a:xfrm>
        <a:prstGeom prst="ellipse">
          <a:avLst/>
        </a:prstGeom>
        <a:solidFill>
          <a:schemeClr val="accent5">
            <a:alpha val="50000"/>
            <a:hueOff val="8403688"/>
            <a:satOff val="2521"/>
            <a:lumOff val="-2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600" b="1" kern="1200" dirty="0"/>
            <a:t>V</a:t>
          </a:r>
          <a:r>
            <a:rPr lang="fr-MA" sz="2600" kern="1200" dirty="0"/>
            <a:t>élocité</a:t>
          </a:r>
        </a:p>
      </dsp:txBody>
      <dsp:txXfrm>
        <a:off x="2092285" y="3617224"/>
        <a:ext cx="1176787" cy="1176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E5EC7-02E7-499D-BA59-5255E0E3565A}">
      <dsp:nvSpPr>
        <dsp:cNvPr id="0" name=""/>
        <dsp:cNvSpPr/>
      </dsp:nvSpPr>
      <dsp:spPr>
        <a:xfrm rot="10800000">
          <a:off x="0" y="0"/>
          <a:ext cx="4038606" cy="2884713"/>
        </a:xfrm>
        <a:prstGeom prst="trapezoid">
          <a:avLst>
            <a:gd name="adj" fmla="val 3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3000" kern="1200">
              <a:solidFill>
                <a:schemeClr val="bg1"/>
              </a:solidFill>
            </a:rPr>
            <a:t>2048 </a:t>
          </a:r>
          <a:r>
            <a:rPr lang="fr-MA" sz="3000" kern="1200" dirty="0" err="1">
              <a:solidFill>
                <a:schemeClr val="bg1"/>
              </a:solidFill>
            </a:rPr>
            <a:t>features</a:t>
          </a:r>
          <a:endParaRPr lang="fr-MA" sz="3000" kern="1200" dirty="0">
            <a:solidFill>
              <a:schemeClr val="bg1"/>
            </a:solidFill>
          </a:endParaRPr>
        </a:p>
      </dsp:txBody>
      <dsp:txXfrm rot="-10800000">
        <a:off x="706756" y="0"/>
        <a:ext cx="2625093" cy="2884713"/>
      </dsp:txXfrm>
    </dsp:sp>
    <dsp:sp modelId="{DB9B79AA-4160-4F09-84F1-1583C503B384}">
      <dsp:nvSpPr>
        <dsp:cNvPr id="0" name=""/>
        <dsp:cNvSpPr/>
      </dsp:nvSpPr>
      <dsp:spPr>
        <a:xfrm rot="10800000">
          <a:off x="1009651" y="2884713"/>
          <a:ext cx="2019303" cy="2884713"/>
        </a:xfrm>
        <a:prstGeom prst="trapezoid">
          <a:avLst>
            <a:gd name="adj" fmla="val 50000"/>
          </a:avLst>
        </a:prstGeom>
        <a:solidFill>
          <a:schemeClr val="accent1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3000" kern="1200" dirty="0">
              <a:solidFill>
                <a:schemeClr val="bg1"/>
              </a:solidFill>
            </a:rPr>
            <a:t>100</a:t>
          </a:r>
        </a:p>
      </dsp:txBody>
      <dsp:txXfrm rot="-10800000">
        <a:off x="1009651" y="2884713"/>
        <a:ext cx="2019303" cy="2884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7E699-CFEF-4CFA-833B-81316D873967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3315F-90C7-4E3B-9A1E-B97B351CC24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2804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9d03e45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29d03e45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2c9cd230a_0_8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2c9cd230a_0_8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13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2c9cd230a_0_8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2c9cd230a_0_8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9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c9cd230a_0_6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c9cd230a_0_6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51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2c9cd230a_0_8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2c9cd230a_0_8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3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010F5-6E83-09CC-C0E6-5AF445149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126BE2-316E-B4B2-B9CA-F43FE8DB3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F8E57-B289-7D9B-09FB-2F54AB98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CDC53A-7BBC-AE81-37C1-479A587D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D2EE23-3AB8-D690-CD21-92A4956D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5786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7BEC4-64B4-63A6-8BC2-FAF5C55D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DDA232-096B-AE01-38A5-377672495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8B2E98-01B2-7741-A97C-20322F0E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3F374-1E5B-0EA6-F59F-D7A3434D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E9881D-68BD-3EF2-A06A-C6B52FD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5408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144B44-DD39-9F94-5F3E-7B2645A8D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EAC663-820B-554F-16E6-ACE6FBDD7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E3B526-451C-2E44-FDFA-FE7DCCDD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293F0-8AEA-E03B-D68C-2EFC33EE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C00B70-F4F2-078B-93DF-37B697AF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3459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1604" b="4121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983467"/>
            <a:ext cx="7582800" cy="2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60000" y="4646524"/>
            <a:ext cx="57920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639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393833"/>
            <a:ext cx="10272000" cy="4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533"/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0011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t="47913" b="22922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960000" y="3532797"/>
            <a:ext cx="36064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6378263" y="3532797"/>
            <a:ext cx="36072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378263" y="4154909"/>
            <a:ext cx="36072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960227" y="4154909"/>
            <a:ext cx="36064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354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01028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294133" y="3667067"/>
            <a:ext cx="3407600" cy="1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94133" y="2601300"/>
            <a:ext cx="34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20511" b="55205"/>
          <a:stretch/>
        </p:blipFill>
        <p:spPr>
          <a:xfrm>
            <a:off x="1" y="0"/>
            <a:ext cx="12191999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68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t="7848" b="7848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960000" y="1812923"/>
            <a:ext cx="9234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0119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5381633" y="3805033"/>
            <a:ext cx="5952000" cy="1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5381772" y="2277500"/>
            <a:ext cx="5952000" cy="1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703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960000" y="3797733"/>
            <a:ext cx="54024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70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DF1CAE-92E0-1851-ACCE-A7C7D21E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7443B9-4BDF-AD05-48E7-F2F45E10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B21FE7-1EE7-82E0-9C6B-93722722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EA4960-A36D-C20C-277B-9C0AA133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280652-CA52-FD5B-2FF0-19EDD35D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60519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257467"/>
            <a:ext cx="8768000" cy="2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712000" y="4944767"/>
            <a:ext cx="8768000" cy="4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t="7865" b="62970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2" name="Google Shape;62;p11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812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125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t="24376" r="17736" b="29830"/>
          <a:stretch/>
        </p:blipFill>
        <p:spPr>
          <a:xfrm>
            <a:off x="0" y="0"/>
            <a:ext cx="12192000" cy="45243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0" y="0"/>
            <a:ext cx="12192000" cy="4524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960000" y="4916584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60000" y="2079300"/>
            <a:ext cx="7802800" cy="20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9388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/>
          </p:nvPr>
        </p:nvSpPr>
        <p:spPr>
          <a:xfrm>
            <a:off x="1795333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795319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/>
          </p:nvPr>
        </p:nvSpPr>
        <p:spPr>
          <a:xfrm>
            <a:off x="4865587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4"/>
          </p:nvPr>
        </p:nvSpPr>
        <p:spPr>
          <a:xfrm>
            <a:off x="4865628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/>
          </p:nvPr>
        </p:nvSpPr>
        <p:spPr>
          <a:xfrm>
            <a:off x="1795333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6"/>
          </p:nvPr>
        </p:nvSpPr>
        <p:spPr>
          <a:xfrm>
            <a:off x="1795319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/>
          </p:nvPr>
        </p:nvSpPr>
        <p:spPr>
          <a:xfrm>
            <a:off x="4865628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8"/>
          </p:nvPr>
        </p:nvSpPr>
        <p:spPr>
          <a:xfrm>
            <a:off x="4865628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9"/>
          </p:nvPr>
        </p:nvSpPr>
        <p:spPr>
          <a:xfrm>
            <a:off x="7935841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7935847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14"/>
          </p:nvPr>
        </p:nvSpPr>
        <p:spPr>
          <a:xfrm>
            <a:off x="7935833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7935971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3574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9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2"/>
          </p:nvPr>
        </p:nvSpPr>
        <p:spPr>
          <a:xfrm>
            <a:off x="1385067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385067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3"/>
          </p:nvPr>
        </p:nvSpPr>
        <p:spPr>
          <a:xfrm>
            <a:off x="4780691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4780691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5"/>
          </p:nvPr>
        </p:nvSpPr>
        <p:spPr>
          <a:xfrm>
            <a:off x="8176336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8176337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1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2365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t="57417" b="13418"/>
          <a:stretch/>
        </p:blipFill>
        <p:spPr>
          <a:xfrm flipH="1"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9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960000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960000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3"/>
          </p:nvPr>
        </p:nvSpPr>
        <p:spPr>
          <a:xfrm>
            <a:off x="4453685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453685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5"/>
          </p:nvPr>
        </p:nvSpPr>
        <p:spPr>
          <a:xfrm>
            <a:off x="7947399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6"/>
          </p:nvPr>
        </p:nvSpPr>
        <p:spPr>
          <a:xfrm>
            <a:off x="7947400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099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l="15929" r="41807"/>
          <a:stretch/>
        </p:blipFill>
        <p:spPr>
          <a:xfrm>
            <a:off x="67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0"/>
            <a:ext cx="43476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5055967" y="1945100"/>
            <a:ext cx="6176000" cy="2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2" hasCustomPrompt="1"/>
          </p:nvPr>
        </p:nvSpPr>
        <p:spPr>
          <a:xfrm>
            <a:off x="9775608" y="594867"/>
            <a:ext cx="14564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6986371" y="4499100"/>
            <a:ext cx="424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19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78089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 hasCustomPrompt="1"/>
          </p:nvPr>
        </p:nvSpPr>
        <p:spPr>
          <a:xfrm>
            <a:off x="1148800" y="1081100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1148800" y="1936172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2" hasCustomPrompt="1"/>
          </p:nvPr>
        </p:nvSpPr>
        <p:spPr>
          <a:xfrm>
            <a:off x="1148800" y="2673819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3"/>
          </p:nvPr>
        </p:nvSpPr>
        <p:spPr>
          <a:xfrm>
            <a:off x="1148800" y="3524568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4" hasCustomPrompt="1"/>
          </p:nvPr>
        </p:nvSpPr>
        <p:spPr>
          <a:xfrm>
            <a:off x="1148800" y="4266536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5"/>
          </p:nvPr>
        </p:nvSpPr>
        <p:spPr>
          <a:xfrm>
            <a:off x="1148800" y="5112965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 l="11624" t="10378" r="52004"/>
          <a:stretch/>
        </p:blipFill>
        <p:spPr>
          <a:xfrm>
            <a:off x="8072801" y="0"/>
            <a:ext cx="411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2" name="Google Shape;152;p20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3314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/>
          </a:blip>
          <a:srcRect l="58015" r="1400"/>
          <a:stretch/>
        </p:blipFill>
        <p:spPr>
          <a:xfrm>
            <a:off x="1" y="0"/>
            <a:ext cx="411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2"/>
          </p:nvPr>
        </p:nvSpPr>
        <p:spPr>
          <a:xfrm>
            <a:off x="4886433" y="4090967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 idx="3"/>
          </p:nvPr>
        </p:nvSpPr>
        <p:spPr>
          <a:xfrm>
            <a:off x="8346400" y="4090967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"/>
          </p:nvPr>
        </p:nvSpPr>
        <p:spPr>
          <a:xfrm>
            <a:off x="8346405" y="4744564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4"/>
          </p:nvPr>
        </p:nvSpPr>
        <p:spPr>
          <a:xfrm>
            <a:off x="4886632" y="4744564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22676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960000" y="2191367"/>
            <a:ext cx="5164400" cy="3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2"/>
          </p:nvPr>
        </p:nvSpPr>
        <p:spPr>
          <a:xfrm>
            <a:off x="960000" y="1574500"/>
            <a:ext cx="10272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3"/>
          </p:nvPr>
        </p:nvSpPr>
        <p:spPr>
          <a:xfrm>
            <a:off x="6124400" y="2191367"/>
            <a:ext cx="5164400" cy="3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4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28337-DE2C-0FDE-1384-A33BB39F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3AE2DE-C4DD-C8C1-CB09-5612E9C6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CDA74C-8BBB-BD09-E176-2B0E69C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B7462D-AB61-4301-3D59-F58E2DE0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7AACC6-E5AB-33A3-1604-41EB540C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280241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5762367" y="3128900"/>
            <a:ext cx="5469600" cy="17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5762400" y="2082600"/>
            <a:ext cx="5469600" cy="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2469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l="29961" r="29961"/>
          <a:stretch/>
        </p:blipFill>
        <p:spPr>
          <a:xfrm>
            <a:off x="8072800" y="0"/>
            <a:ext cx="411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0315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0" y="486570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t="75409"/>
          <a:stretch/>
        </p:blipFill>
        <p:spPr>
          <a:xfrm>
            <a:off x="0" y="486570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0" y="486570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3" name="Google Shape;183;p2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3252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2">
            <a:alphaModFix/>
          </a:blip>
          <a:srcRect t="7865" b="62970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5" name="Google Shape;195;p2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8115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l="5012" r="5003"/>
          <a:stretch/>
        </p:blipFill>
        <p:spPr>
          <a:xfrm>
            <a:off x="8072801" y="0"/>
            <a:ext cx="41192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9" name="Google Shape;199;p2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69098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660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582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119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5561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32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E6E6A-02C5-ABFB-1992-DE333A59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AED22-CAAF-A763-E166-F23FB5874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45952C-0A82-D104-8BF7-37E2825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5E8ED9-FFED-36BF-90FB-1A934137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968BE3-43BB-FBB3-DC95-D76D3D5C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DEED53-855A-2901-F53D-4D290873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7262335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256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03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58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70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0720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707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1604" b="4121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983467"/>
            <a:ext cx="7582800" cy="2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60000" y="4646524"/>
            <a:ext cx="57920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4858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60000" y="1945100"/>
            <a:ext cx="4985600" cy="2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66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594867"/>
            <a:ext cx="14092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60000" y="4499100"/>
            <a:ext cx="410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14738" r="31664"/>
          <a:stretch/>
        </p:blipFill>
        <p:spPr>
          <a:xfrm>
            <a:off x="6683368" y="0"/>
            <a:ext cx="55086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83367" y="0"/>
            <a:ext cx="55088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0" name="Google Shape;20;p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4259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393833"/>
            <a:ext cx="10272000" cy="4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533"/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21102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t="47913" b="22922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960000" y="3532797"/>
            <a:ext cx="36064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6378263" y="3532797"/>
            <a:ext cx="36072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378263" y="4154909"/>
            <a:ext cx="36072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960227" y="4154909"/>
            <a:ext cx="36064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82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1C275-1076-84F4-1F6B-115ED835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14E498-8E0B-0276-3804-A742F5670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AC5D38-A67F-E75D-06F9-70F73EA8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609A336-DCB2-FBEF-BCC8-C6C62E400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BFC4A2-C460-22D7-F4B9-7A6087A50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DDAE7F-7A89-D2A6-A1B5-FD3F238A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D1C221-1F92-B101-E4C9-757A3B91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3C32EC-159E-B1EF-67C9-A32DA1D1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40126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254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294133" y="3667067"/>
            <a:ext cx="3407600" cy="1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94133" y="2601300"/>
            <a:ext cx="34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20511" b="55205"/>
          <a:stretch/>
        </p:blipFill>
        <p:spPr>
          <a:xfrm>
            <a:off x="1" y="0"/>
            <a:ext cx="12191999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0227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t="7848" b="7848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960000" y="1812923"/>
            <a:ext cx="9234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66299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5381633" y="3805033"/>
            <a:ext cx="5952000" cy="1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5381772" y="2277500"/>
            <a:ext cx="5952000" cy="1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028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960000" y="3797733"/>
            <a:ext cx="54024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528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257467"/>
            <a:ext cx="8768000" cy="2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712000" y="4944767"/>
            <a:ext cx="8768000" cy="4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t="7865" b="62970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2" name="Google Shape;62;p11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408790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5801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52050" b="23338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4404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440400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76798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7679803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24404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2440400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76798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679803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0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6195167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95167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92276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t="24376" r="17736" b="29830"/>
          <a:stretch/>
        </p:blipFill>
        <p:spPr>
          <a:xfrm>
            <a:off x="0" y="0"/>
            <a:ext cx="12192000" cy="45243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0" y="0"/>
            <a:ext cx="12192000" cy="4524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960000" y="4916584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60000" y="2079300"/>
            <a:ext cx="7802800" cy="20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320965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/>
          </p:nvPr>
        </p:nvSpPr>
        <p:spPr>
          <a:xfrm>
            <a:off x="1795333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795319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/>
          </p:nvPr>
        </p:nvSpPr>
        <p:spPr>
          <a:xfrm>
            <a:off x="4865587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4"/>
          </p:nvPr>
        </p:nvSpPr>
        <p:spPr>
          <a:xfrm>
            <a:off x="4865628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/>
          </p:nvPr>
        </p:nvSpPr>
        <p:spPr>
          <a:xfrm>
            <a:off x="1795333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6"/>
          </p:nvPr>
        </p:nvSpPr>
        <p:spPr>
          <a:xfrm>
            <a:off x="1795319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/>
          </p:nvPr>
        </p:nvSpPr>
        <p:spPr>
          <a:xfrm>
            <a:off x="4865628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8"/>
          </p:nvPr>
        </p:nvSpPr>
        <p:spPr>
          <a:xfrm>
            <a:off x="4865628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9"/>
          </p:nvPr>
        </p:nvSpPr>
        <p:spPr>
          <a:xfrm>
            <a:off x="7935841" y="2489168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7935847" y="2973293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14"/>
          </p:nvPr>
        </p:nvSpPr>
        <p:spPr>
          <a:xfrm>
            <a:off x="7935833" y="4291840"/>
            <a:ext cx="24608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7935971" y="4775980"/>
            <a:ext cx="24608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536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96287-D71E-393A-0C98-1C151772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E26123-9BD2-296C-CCFB-C00CB2C2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CB26F-7478-C8AD-B08E-7ADD4474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CB2EFA-6ACF-3F81-88CC-13460479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2404825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l="5012" r="5003"/>
          <a:stretch/>
        </p:blipFill>
        <p:spPr>
          <a:xfrm>
            <a:off x="8072801" y="0"/>
            <a:ext cx="41192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9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2"/>
          </p:nvPr>
        </p:nvSpPr>
        <p:spPr>
          <a:xfrm>
            <a:off x="960000" y="2170084"/>
            <a:ext cx="26376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960000" y="2748932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3"/>
          </p:nvPr>
        </p:nvSpPr>
        <p:spPr>
          <a:xfrm>
            <a:off x="4483704" y="2170084"/>
            <a:ext cx="26376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4"/>
          </p:nvPr>
        </p:nvSpPr>
        <p:spPr>
          <a:xfrm>
            <a:off x="4483703" y="2748932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/>
          </p:nvPr>
        </p:nvSpPr>
        <p:spPr>
          <a:xfrm>
            <a:off x="960000" y="3760051"/>
            <a:ext cx="26376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6"/>
          </p:nvPr>
        </p:nvSpPr>
        <p:spPr>
          <a:xfrm>
            <a:off x="960000" y="4338884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7"/>
          </p:nvPr>
        </p:nvSpPr>
        <p:spPr>
          <a:xfrm>
            <a:off x="4483704" y="3760051"/>
            <a:ext cx="26376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8"/>
          </p:nvPr>
        </p:nvSpPr>
        <p:spPr>
          <a:xfrm>
            <a:off x="4483703" y="4338884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776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9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2"/>
          </p:nvPr>
        </p:nvSpPr>
        <p:spPr>
          <a:xfrm>
            <a:off x="1385067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385067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3"/>
          </p:nvPr>
        </p:nvSpPr>
        <p:spPr>
          <a:xfrm>
            <a:off x="4780691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4780691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5"/>
          </p:nvPr>
        </p:nvSpPr>
        <p:spPr>
          <a:xfrm>
            <a:off x="8176336" y="5038667"/>
            <a:ext cx="2630800" cy="5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8176337" y="3601467"/>
            <a:ext cx="263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1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63813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t="57417" b="13418"/>
          <a:stretch/>
        </p:blipFill>
        <p:spPr>
          <a:xfrm flipH="1"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9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960000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960000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3"/>
          </p:nvPr>
        </p:nvSpPr>
        <p:spPr>
          <a:xfrm>
            <a:off x="4453685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453685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5"/>
          </p:nvPr>
        </p:nvSpPr>
        <p:spPr>
          <a:xfrm>
            <a:off x="7947399" y="3413865"/>
            <a:ext cx="3284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6"/>
          </p:nvPr>
        </p:nvSpPr>
        <p:spPr>
          <a:xfrm>
            <a:off x="7947400" y="3992633"/>
            <a:ext cx="3284400" cy="1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73243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l="15929" r="41807"/>
          <a:stretch/>
        </p:blipFill>
        <p:spPr>
          <a:xfrm>
            <a:off x="67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0"/>
            <a:ext cx="43476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5055967" y="1945100"/>
            <a:ext cx="6176000" cy="2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2" hasCustomPrompt="1"/>
          </p:nvPr>
        </p:nvSpPr>
        <p:spPr>
          <a:xfrm>
            <a:off x="9775608" y="594867"/>
            <a:ext cx="14564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6986371" y="4499100"/>
            <a:ext cx="424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19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21246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 hasCustomPrompt="1"/>
          </p:nvPr>
        </p:nvSpPr>
        <p:spPr>
          <a:xfrm>
            <a:off x="1148800" y="1081100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1148800" y="1936172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2" hasCustomPrompt="1"/>
          </p:nvPr>
        </p:nvSpPr>
        <p:spPr>
          <a:xfrm>
            <a:off x="1148800" y="2673819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3"/>
          </p:nvPr>
        </p:nvSpPr>
        <p:spPr>
          <a:xfrm>
            <a:off x="1148800" y="3524568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4" hasCustomPrompt="1"/>
          </p:nvPr>
        </p:nvSpPr>
        <p:spPr>
          <a:xfrm>
            <a:off x="1148800" y="4266536"/>
            <a:ext cx="5498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5"/>
          </p:nvPr>
        </p:nvSpPr>
        <p:spPr>
          <a:xfrm>
            <a:off x="1148800" y="5112965"/>
            <a:ext cx="5498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 l="11624" t="10378" r="52004"/>
          <a:stretch/>
        </p:blipFill>
        <p:spPr>
          <a:xfrm>
            <a:off x="8072801" y="0"/>
            <a:ext cx="411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2" name="Google Shape;152;p20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86810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/>
          </a:blip>
          <a:srcRect l="58015" r="1400"/>
          <a:stretch/>
        </p:blipFill>
        <p:spPr>
          <a:xfrm>
            <a:off x="1" y="0"/>
            <a:ext cx="411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2"/>
          </p:nvPr>
        </p:nvSpPr>
        <p:spPr>
          <a:xfrm>
            <a:off x="4886433" y="4090967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 idx="3"/>
          </p:nvPr>
        </p:nvSpPr>
        <p:spPr>
          <a:xfrm>
            <a:off x="8346400" y="4090967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"/>
          </p:nvPr>
        </p:nvSpPr>
        <p:spPr>
          <a:xfrm>
            <a:off x="8346405" y="4744564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4"/>
          </p:nvPr>
        </p:nvSpPr>
        <p:spPr>
          <a:xfrm>
            <a:off x="4886632" y="4744564"/>
            <a:ext cx="2885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7189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960000" y="2191367"/>
            <a:ext cx="5164400" cy="3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2"/>
          </p:nvPr>
        </p:nvSpPr>
        <p:spPr>
          <a:xfrm>
            <a:off x="960000" y="1574500"/>
            <a:ext cx="10272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3"/>
          </p:nvPr>
        </p:nvSpPr>
        <p:spPr>
          <a:xfrm>
            <a:off x="6124400" y="2191367"/>
            <a:ext cx="5164400" cy="3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699871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5762367" y="3128900"/>
            <a:ext cx="5469600" cy="17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5762400" y="2082600"/>
            <a:ext cx="5469600" cy="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596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l="29961" r="29961"/>
          <a:stretch/>
        </p:blipFill>
        <p:spPr>
          <a:xfrm>
            <a:off x="8072800" y="0"/>
            <a:ext cx="411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4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48112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0" y="486570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t="75409"/>
          <a:stretch/>
        </p:blipFill>
        <p:spPr>
          <a:xfrm>
            <a:off x="0" y="486570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0" y="486570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3" name="Google Shape;183;p25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126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85BEF1-EA75-E6D7-543F-27A2AEA2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40D3B6-7F9B-072A-DF9E-6A0133E6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19FA3D-0BBD-8A40-68C1-21349135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08270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2">
            <a:alphaModFix/>
          </a:blip>
          <a:srcRect l="6594" t="22239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960000" y="852933"/>
            <a:ext cx="66476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>
            <a:off x="960000" y="2140600"/>
            <a:ext cx="55912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960000" y="4373567"/>
            <a:ext cx="60208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 </a:t>
            </a:r>
            <a:endParaRPr sz="1600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0" name="Google Shape;190;p26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9575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2">
            <a:alphaModFix/>
          </a:blip>
          <a:srcRect t="7865" b="62970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5" name="Google Shape;195;p27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10005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l="5012" r="5003"/>
          <a:stretch/>
        </p:blipFill>
        <p:spPr>
          <a:xfrm>
            <a:off x="8072801" y="0"/>
            <a:ext cx="41192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>
            <a:off x="8072800" y="0"/>
            <a:ext cx="4119200" cy="68580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9" name="Google Shape;199;p28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73988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0C07-3F96-4DA6-AA25-7F490FF77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8021F-6C35-43F2-8B2C-A6612CB08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E830A-0B42-448F-8AC8-189E721A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E8038-B84D-46ED-BB6C-1B36F584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54813-E45D-47BB-98A8-66562263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2156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1065-72AB-4804-AC21-FACAB819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58FA-82EB-43E0-8634-50BCBD3C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1E33-F339-494A-9727-3E250D9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F84DE-8EBB-42E5-81D9-778D3D3E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31EC1-E75D-4875-8EF1-F017967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6687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09A3-B133-44D9-BD90-D9CE2693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A8DDA-2187-49D3-B124-2B9B50B02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2F5A7-DFF8-4974-9BA5-F56FE595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9FECE-A84E-4E39-8093-2FAAD8D2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5E5FB-543C-4171-8C75-8A7637AC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1682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068B-D92F-4CC4-8E5F-CFF17A0B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C85D-A0D1-415D-8002-FFFF07648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83F8A-E44E-44D3-8746-016BF9BDF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6066D-16E5-4A09-AE9A-052BF5F1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F6149-676B-46AD-87BE-2054CBA9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F3109-1953-4DDD-AFDE-7E60CD54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5149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5C74-66D2-48F0-8A8A-C38713F2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C478D-C05E-4A49-8E15-4E90D876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F4A4C-91B5-4094-B1CD-B84D1ADA7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1175A-9006-4006-A82A-68F7D78DD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94F09-CC58-4DD4-AA40-B2FA173EF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A4840-CF54-4214-BE6B-EA613D6A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5D049-B8EB-4600-8D5C-CDC8E700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8AA32-9BC7-4343-AA46-EFF122E1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150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E6FD-4E1A-439C-B0E2-E4E33F4B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8F557-2F0D-463B-A201-D5B48B3FA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DF3A2-EB58-4132-B06E-B609A58C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6AD60-96AB-45C3-9F03-32F55D99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064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8D4D3-C7A3-4C6C-878E-2E91E916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C0857-4F57-402F-B7DF-853DCAA3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767A0-0CB8-4781-902E-BEEE752B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63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25CBD-B577-B786-5F63-4BC4113B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B7DEE-A85F-C5AB-3DC8-BF018D5E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887B9-AABE-5FEF-849C-5E3E5F60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BEB844-89E4-371A-9D3C-1C35829B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0BF422-4EA8-556A-C251-65194A9A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6CCF9-B825-7567-AEA5-6157EF8F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5107435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912A-F1B8-40FE-A10F-14C4F287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4E6B-A8AE-4D77-80EA-08890696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3308D-5291-4A67-AFB7-3D1C98116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AA59-6D4F-4E42-914E-514F7E33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F9BD2-3B50-4892-A644-796B396F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5F6CC-1453-4AC4-8FE4-31290EC8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1909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FC6C-A1C1-4015-9F73-EB2CAFDD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19E92-9C87-4BF4-B5AE-71399BD9E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71D66-FDCC-4707-971F-837DC1F41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387B9-3757-4B6B-9C8D-EB59570C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832E4-B5C0-48EF-8C9E-4F9C1835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8452A-626B-484B-9A0A-954FD8CA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723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2DA0-16A6-445F-87B9-1CD2B59F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EB081-44F5-47B9-8170-3C32E9732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722C5-C0DB-4956-AB5E-C9178615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F1E9-F687-4C0A-911E-F274B8A3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CDC9F-F093-4AEA-8A3D-5BFD37BE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8142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1981A-4EC4-4029-856B-255783226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28ADA-D0E5-4E25-A1B8-4ADAA9EC8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2114E-46CF-4A39-ADBD-8468D584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A29-F9AF-4E80-9E4B-BC75CC85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AFE3-6833-4FC5-9F28-20CCAE9F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89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E7D0F-8FEA-F3AB-6857-8A32C2AE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F8EFC3-4EA1-76E5-50A8-BC82083E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329877-1497-682B-C843-E3C362B3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758650-C583-BF1F-FED2-193C5897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67A96D-1088-4F89-45E4-A596FE60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562A76-3047-E14F-7856-C04726F9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5343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E24DF5A-C6AD-E8C8-0F6F-78C15255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C4AA50-752B-E052-838B-E543751EB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5B965D-AC18-22B3-E260-883AB8E29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3962-343B-45C8-A732-86F6E5FA63AE}" type="datetimeFigureOut">
              <a:rPr lang="fr-MA" smtClean="0"/>
              <a:t>17/01/2024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D7BA-AF2B-B33A-56D9-8982912C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B65CD0-B3CD-42A5-ACDA-BCBD5E15D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0B2BE-2730-4661-8D55-EB6E5B46A99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5187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23967"/>
            <a:ext cx="102720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77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  <p:sldLayoutId id="2147483686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8" r:id="rId22"/>
    <p:sldLayoutId id="214748369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04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23967"/>
            <a:ext cx="102720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38037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E80A0-7CD9-4637-9843-56802865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86662-3AB0-4734-BC8E-F4614929A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A0B14-95E6-4986-BF11-DBC7E261E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40E34-EBEF-4E92-8AF3-DFB461223C33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5620B-591A-4E81-9E65-63B4358AC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CF3FB-F9DF-465E-8C22-EB01CBAC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4CBB-2A00-4B3A-B9A0-C98252E56931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03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6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959999" y="1983467"/>
            <a:ext cx="9871287" cy="248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fr-MA" b="1" i="0" dirty="0">
                <a:effectLst/>
                <a:latin typeface="Montserrat" panose="00000500000000000000" pitchFamily="2" charset="0"/>
              </a:rPr>
              <a:t>Déployez un modèle dans le cloud</a:t>
            </a:r>
          </a:p>
        </p:txBody>
      </p:sp>
      <p:sp>
        <p:nvSpPr>
          <p:cNvPr id="213" name="Google Shape;213;p32"/>
          <p:cNvSpPr/>
          <p:nvPr/>
        </p:nvSpPr>
        <p:spPr>
          <a:xfrm>
            <a:off x="10691627" y="5203655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36134B-969F-B645-115C-5B3892E14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965" y="0"/>
            <a:ext cx="1394035" cy="1006742"/>
          </a:xfrm>
          <a:prstGeom prst="rect">
            <a:avLst/>
          </a:prstGeom>
        </p:spPr>
      </p:pic>
      <p:sp>
        <p:nvSpPr>
          <p:cNvPr id="5" name="Google Shape;213;p32">
            <a:extLst>
              <a:ext uri="{FF2B5EF4-FFF2-40B4-BE49-F238E27FC236}">
                <a16:creationId xmlns:a16="http://schemas.microsoft.com/office/drawing/2014/main" id="{EB4ABCA3-CD21-9A37-1045-F09C0E316B3C}"/>
              </a:ext>
            </a:extLst>
          </p:cNvPr>
          <p:cNvSpPr/>
          <p:nvPr/>
        </p:nvSpPr>
        <p:spPr>
          <a:xfrm>
            <a:off x="156644" y="5203655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E2521D-6E47-E3E1-3F64-D1E07875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9" y="228455"/>
            <a:ext cx="1794140" cy="1236726"/>
          </a:xfrm>
          <a:prstGeom prst="rect">
            <a:avLst/>
          </a:prstGeom>
        </p:spPr>
      </p:pic>
      <p:sp>
        <p:nvSpPr>
          <p:cNvPr id="8" name="Oval 48">
            <a:extLst>
              <a:ext uri="{FF2B5EF4-FFF2-40B4-BE49-F238E27FC236}">
                <a16:creationId xmlns:a16="http://schemas.microsoft.com/office/drawing/2014/main" id="{0402CCC4-549F-DB98-9B94-B0EE0ABDFEF2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00C59-CAB7-1888-EA47-DB43DB0D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108538"/>
            <a:ext cx="7551640" cy="654958"/>
          </a:xfrm>
        </p:spPr>
        <p:txBody>
          <a:bodyPr>
            <a:normAutofit/>
          </a:bodyPr>
          <a:lstStyle/>
          <a:p>
            <a:r>
              <a:rPr lang="fr-MA" sz="37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Apache Spark Eco System</a:t>
            </a:r>
            <a:endParaRPr lang="fr-MA" sz="37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77140C-4D9C-215E-6A80-9503CEC1C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865239"/>
            <a:ext cx="10884313" cy="5466735"/>
          </a:xfrm>
          <a:prstGeom prst="rect">
            <a:avLst/>
          </a:prstGeom>
        </p:spPr>
      </p:pic>
      <p:sp>
        <p:nvSpPr>
          <p:cNvPr id="3" name="Oval 48">
            <a:extLst>
              <a:ext uri="{FF2B5EF4-FFF2-40B4-BE49-F238E27FC236}">
                <a16:creationId xmlns:a16="http://schemas.microsoft.com/office/drawing/2014/main" id="{3ECF774F-77A6-5FAE-E4C2-DFED850EF3DE}"/>
              </a:ext>
            </a:extLst>
          </p:cNvPr>
          <p:cNvSpPr/>
          <p:nvPr/>
        </p:nvSpPr>
        <p:spPr>
          <a:xfrm>
            <a:off x="6120867" y="6408303"/>
            <a:ext cx="451117" cy="4511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952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78154-E604-BCCE-72CB-DA1D2092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249885" cy="625034"/>
          </a:xfrm>
        </p:spPr>
        <p:txBody>
          <a:bodyPr>
            <a:noAutofit/>
          </a:bodyPr>
          <a:lstStyle/>
          <a:p>
            <a:r>
              <a:rPr lang="fr-MA" sz="3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Comment répondre à ces enjeux?</a:t>
            </a:r>
            <a:endParaRPr lang="fr-MA" sz="37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B23E65-C518-A567-17B3-6A23D0D1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1" y="845573"/>
            <a:ext cx="10358283" cy="5279923"/>
          </a:xfrm>
          <a:prstGeom prst="rect">
            <a:avLst/>
          </a:prstGeom>
        </p:spPr>
      </p:pic>
      <p:sp>
        <p:nvSpPr>
          <p:cNvPr id="4" name="Oval 48">
            <a:extLst>
              <a:ext uri="{FF2B5EF4-FFF2-40B4-BE49-F238E27FC236}">
                <a16:creationId xmlns:a16="http://schemas.microsoft.com/office/drawing/2014/main" id="{B9102D27-8CE2-4289-920F-371AB99830C4}"/>
              </a:ext>
            </a:extLst>
          </p:cNvPr>
          <p:cNvSpPr/>
          <p:nvPr/>
        </p:nvSpPr>
        <p:spPr>
          <a:xfrm>
            <a:off x="5668582" y="6408303"/>
            <a:ext cx="451117" cy="4511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831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78154-E604-BCCE-72CB-DA1D2092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249885" cy="625034"/>
          </a:xfrm>
        </p:spPr>
        <p:txBody>
          <a:bodyPr>
            <a:noAutofit/>
          </a:bodyPr>
          <a:lstStyle/>
          <a:p>
            <a:r>
              <a:rPr lang="fr-MA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Comment répondre à ces enjeux?</a:t>
            </a:r>
            <a:endParaRPr lang="fr-MA" sz="4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2A0D-9873-512F-A71A-429968FB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1" y="752510"/>
            <a:ext cx="10825316" cy="535297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8" name="Oval 48">
            <a:extLst>
              <a:ext uri="{FF2B5EF4-FFF2-40B4-BE49-F238E27FC236}">
                <a16:creationId xmlns:a16="http://schemas.microsoft.com/office/drawing/2014/main" id="{7533AB37-728F-DF0C-F27E-23920B9BAEF9}"/>
              </a:ext>
            </a:extLst>
          </p:cNvPr>
          <p:cNvSpPr/>
          <p:nvPr/>
        </p:nvSpPr>
        <p:spPr>
          <a:xfrm>
            <a:off x="5816064" y="6408303"/>
            <a:ext cx="451117" cy="4511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7599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48">
            <a:extLst>
              <a:ext uri="{FF2B5EF4-FFF2-40B4-BE49-F238E27FC236}">
                <a16:creationId xmlns:a16="http://schemas.microsoft.com/office/drawing/2014/main" id="{23958BB5-6622-11B1-ED4B-AA4571D77E33}"/>
              </a:ext>
            </a:extLst>
          </p:cNvPr>
          <p:cNvSpPr/>
          <p:nvPr/>
        </p:nvSpPr>
        <p:spPr>
          <a:xfrm>
            <a:off x="5814041" y="6397293"/>
            <a:ext cx="451117" cy="4511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F043E-8C89-FFF4-E319-22D46CA5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63" y="152400"/>
            <a:ext cx="5534555" cy="609777"/>
          </a:xfrm>
        </p:spPr>
        <p:txBody>
          <a:bodyPr>
            <a:normAutofit/>
          </a:bodyPr>
          <a:lstStyle/>
          <a:p>
            <a:r>
              <a:rPr lang="fr-MA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Zoom sur l’infrastructure AWS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F9F2BCA-0777-8A93-D6B1-3EEFFF762EEC}"/>
              </a:ext>
            </a:extLst>
          </p:cNvPr>
          <p:cNvSpPr txBox="1">
            <a:spLocks/>
          </p:cNvSpPr>
          <p:nvPr/>
        </p:nvSpPr>
        <p:spPr>
          <a:xfrm>
            <a:off x="117939" y="680293"/>
            <a:ext cx="4218709" cy="558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500" b="1" dirty="0">
                <a:solidFill>
                  <a:schemeClr val="accent2"/>
                </a:solidFill>
              </a:rPr>
              <a:t>Stockage fichiers sur S3 :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4BDC895-ABAA-22C8-14FE-C02B75D163C8}"/>
              </a:ext>
            </a:extLst>
          </p:cNvPr>
          <p:cNvSpPr txBox="1">
            <a:spLocks/>
          </p:cNvSpPr>
          <p:nvPr/>
        </p:nvSpPr>
        <p:spPr>
          <a:xfrm>
            <a:off x="509473" y="1200651"/>
            <a:ext cx="8555432" cy="105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dirty="0" err="1"/>
              <a:t>upload</a:t>
            </a:r>
            <a:r>
              <a:rPr lang="fr-MA" sz="2600" dirty="0"/>
              <a:t> via AWS CLI ou Interface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dirty="0"/>
              <a:t>Lecture des fichiers depuis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dirty="0"/>
              <a:t>Enregistrement de fichier depuis Spark vers S3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CAE4942-BBC1-C662-5B22-54990A070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480" y="62472"/>
            <a:ext cx="2922421" cy="1542853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BC8EA36-3FFB-0335-8650-4430304972E5}"/>
              </a:ext>
            </a:extLst>
          </p:cNvPr>
          <p:cNvSpPr txBox="1">
            <a:spLocks/>
          </p:cNvSpPr>
          <p:nvPr/>
        </p:nvSpPr>
        <p:spPr>
          <a:xfrm>
            <a:off x="152399" y="2361004"/>
            <a:ext cx="8368498" cy="558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500" b="1" dirty="0">
                <a:solidFill>
                  <a:schemeClr val="accent2"/>
                </a:solidFill>
              </a:rPr>
              <a:t>Instance DBR (m5d.large) / Version :</a:t>
            </a:r>
            <a:r>
              <a:rPr lang="fr-MA" sz="2500" b="1" dirty="0">
                <a:solidFill>
                  <a:schemeClr val="accent2"/>
                </a:solidFill>
                <a:latin typeface="Helvetica Neue"/>
              </a:rPr>
              <a:t>10</a:t>
            </a:r>
            <a:r>
              <a:rPr lang="fr-MA" sz="2500" b="1" i="0" dirty="0">
                <a:solidFill>
                  <a:schemeClr val="accent2"/>
                </a:solidFill>
                <a:effectLst/>
                <a:latin typeface="Helvetica Neue"/>
              </a:rPr>
              <a:t>.4.0</a:t>
            </a:r>
            <a:endParaRPr lang="fr-MA" sz="2500" b="1" dirty="0">
              <a:solidFill>
                <a:schemeClr val="accent2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31C2A21-9504-DB11-EF36-6D11C9274842}"/>
              </a:ext>
            </a:extLst>
          </p:cNvPr>
          <p:cNvSpPr txBox="1">
            <a:spLocks/>
          </p:cNvSpPr>
          <p:nvPr/>
        </p:nvSpPr>
        <p:spPr>
          <a:xfrm>
            <a:off x="237260" y="2809057"/>
            <a:ext cx="8693948" cy="1283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300" b="1" dirty="0">
                <a:solidFill>
                  <a:srgbClr val="0070C0"/>
                </a:solidFill>
              </a:rPr>
              <a:t>Configuration des logiciels :</a:t>
            </a:r>
            <a:r>
              <a:rPr lang="fr-MA" sz="2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fr-MA" sz="2000" b="1" dirty="0"/>
              <a:t>Application </a:t>
            </a:r>
            <a:r>
              <a:rPr lang="fr-MA" sz="2000" b="1" dirty="0" err="1"/>
              <a:t>spark</a:t>
            </a:r>
            <a:r>
              <a:rPr lang="fr-MA" sz="2000" b="1" dirty="0"/>
              <a:t>  </a:t>
            </a:r>
            <a:r>
              <a:rPr lang="fr-M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 Neue"/>
              </a:rPr>
              <a:t>Spark 3.2.1 </a:t>
            </a:r>
            <a:r>
              <a:rPr lang="en-US" sz="20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 Neue"/>
              </a:rPr>
              <a:t>scala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 Neue"/>
              </a:rPr>
              <a:t> 2.12</a:t>
            </a:r>
          </a:p>
          <a:p>
            <a:endParaRPr lang="fr-MA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C5DFDFF-8D3B-FBB7-0756-497AAA65F342}"/>
              </a:ext>
            </a:extLst>
          </p:cNvPr>
          <p:cNvSpPr txBox="1">
            <a:spLocks/>
          </p:cNvSpPr>
          <p:nvPr/>
        </p:nvSpPr>
        <p:spPr>
          <a:xfrm>
            <a:off x="226143" y="3809321"/>
            <a:ext cx="8693948" cy="558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300" b="1" dirty="0">
                <a:solidFill>
                  <a:srgbClr val="0070C0"/>
                </a:solidFill>
              </a:rPr>
              <a:t>Configuration du matériel :  </a:t>
            </a:r>
            <a:r>
              <a:rPr lang="fr-MA" sz="2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2  </a:t>
            </a:r>
            <a:r>
              <a:rPr lang="fr-MA" sz="22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nodes</a:t>
            </a:r>
            <a:r>
              <a:rPr lang="fr-MA" sz="2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and 16 GB memory</a:t>
            </a:r>
          </a:p>
        </p:txBody>
      </p:sp>
      <p:pic>
        <p:nvPicPr>
          <p:cNvPr id="16" name="Picture 2" descr="Apache Spark - Wikipedia">
            <a:extLst>
              <a:ext uri="{FF2B5EF4-FFF2-40B4-BE49-F238E27FC236}">
                <a16:creationId xmlns:a16="http://schemas.microsoft.com/office/drawing/2014/main" id="{365E1829-B86B-A601-3E63-1AAEC0B0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87" y="5199474"/>
            <a:ext cx="1714985" cy="8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WS IAM Exploitation - Security Risk Advisors">
            <a:extLst>
              <a:ext uri="{FF2B5EF4-FFF2-40B4-BE49-F238E27FC236}">
                <a16:creationId xmlns:a16="http://schemas.microsoft.com/office/drawing/2014/main" id="{6E510B26-FAAF-C812-E06E-ACF0065F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101" y="5184865"/>
            <a:ext cx="1921589" cy="10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A90B8241-DA20-36EC-5E7A-DC9EB9E76E8B}"/>
              </a:ext>
            </a:extLst>
          </p:cNvPr>
          <p:cNvSpPr txBox="1">
            <a:spLocks/>
          </p:cNvSpPr>
          <p:nvPr/>
        </p:nvSpPr>
        <p:spPr>
          <a:xfrm>
            <a:off x="117939" y="4641520"/>
            <a:ext cx="8288595" cy="1382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400" b="1" dirty="0">
                <a:solidFill>
                  <a:schemeClr val="accent2"/>
                </a:solidFill>
              </a:rPr>
              <a:t>Chargement clés IAM /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400" b="1" dirty="0">
                <a:solidFill>
                  <a:schemeClr val="accent2"/>
                </a:solidFill>
              </a:rPr>
              <a:t>Mise en place </a:t>
            </a:r>
            <a:r>
              <a:rPr lang="fr-MA" sz="2400" b="1" dirty="0" err="1">
                <a:solidFill>
                  <a:schemeClr val="accent2"/>
                </a:solidFill>
              </a:rPr>
              <a:t>Jupyter</a:t>
            </a:r>
            <a:r>
              <a:rPr lang="fr-MA" sz="2400" b="1" dirty="0">
                <a:solidFill>
                  <a:schemeClr val="accent2"/>
                </a:solidFill>
              </a:rPr>
              <a:t> notebook sur </a:t>
            </a:r>
            <a:r>
              <a:rPr lang="fr-MA" sz="2400" b="1" dirty="0" err="1">
                <a:solidFill>
                  <a:schemeClr val="accent2"/>
                </a:solidFill>
              </a:rPr>
              <a:t>workplace</a:t>
            </a:r>
            <a:r>
              <a:rPr lang="fr-MA" sz="2400" b="1" dirty="0">
                <a:solidFill>
                  <a:schemeClr val="accent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400" b="1" dirty="0">
                <a:solidFill>
                  <a:schemeClr val="accent2"/>
                </a:solidFill>
              </a:rPr>
              <a:t>Exécution du code / analyse des résultats avec l’API </a:t>
            </a:r>
            <a:r>
              <a:rPr lang="fr-MA" sz="2400" b="1" dirty="0" err="1">
                <a:solidFill>
                  <a:schemeClr val="accent2"/>
                </a:solidFill>
              </a:rPr>
              <a:t>Pyspark</a:t>
            </a:r>
            <a:r>
              <a:rPr lang="fr-MA" sz="2400" b="1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0CB5EE-0A40-8832-F9A9-A6908465E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90" y="1743553"/>
            <a:ext cx="3048000" cy="16002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DA47C55-7CB5-A1A8-3670-45B408151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87" y="3458371"/>
            <a:ext cx="2534728" cy="13829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27AD1D-8994-E848-9409-63EC12ED9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20" y="82773"/>
            <a:ext cx="2799747" cy="15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5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93518" y="1812923"/>
            <a:ext cx="12098481" cy="37981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MA" sz="6000" dirty="0"/>
              <a:t>III – ARCHITECTURE RETENUE ET CHAÎNE DE TRAITEMENT</a:t>
            </a:r>
            <a:endParaRPr sz="6000" dirty="0"/>
          </a:p>
        </p:txBody>
      </p:sp>
      <p:sp>
        <p:nvSpPr>
          <p:cNvPr id="493" name="Google Shape;493;p45"/>
          <p:cNvSpPr txBox="1"/>
          <p:nvPr/>
        </p:nvSpPr>
        <p:spPr>
          <a:xfrm>
            <a:off x="8218800" y="840000"/>
            <a:ext cx="3114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1200" kern="0">
                <a:solidFill>
                  <a:srgbClr val="FFFFFF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AGRIBUSINESS COMPANY PROFILE</a:t>
            </a:r>
            <a:endParaRPr sz="1200" kern="0">
              <a:solidFill>
                <a:srgbClr val="FFFFFF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2" name="Oval 48">
            <a:extLst>
              <a:ext uri="{FF2B5EF4-FFF2-40B4-BE49-F238E27FC236}">
                <a16:creationId xmlns:a16="http://schemas.microsoft.com/office/drawing/2014/main" id="{7679711C-699A-741C-FF70-6AE8FAF30468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1440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A picture containing pea, vegetable, edible-pod pea&#10;&#10;Description automatically generated">
            <a:extLst>
              <a:ext uri="{FF2B5EF4-FFF2-40B4-BE49-F238E27FC236}">
                <a16:creationId xmlns:a16="http://schemas.microsoft.com/office/drawing/2014/main" id="{6B7F8B3D-75A3-B714-58BE-5028F4E35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6" t="10144" r="21015" b="3865"/>
          <a:stretch/>
        </p:blipFill>
        <p:spPr>
          <a:xfrm>
            <a:off x="10540181" y="1140542"/>
            <a:ext cx="1651819" cy="4660490"/>
          </a:xfrm>
          <a:prstGeom prst="rect">
            <a:avLst/>
          </a:prstGeom>
        </p:spPr>
      </p:pic>
      <p:grpSp>
        <p:nvGrpSpPr>
          <p:cNvPr id="31" name="Group 8">
            <a:extLst>
              <a:ext uri="{FF2B5EF4-FFF2-40B4-BE49-F238E27FC236}">
                <a16:creationId xmlns:a16="http://schemas.microsoft.com/office/drawing/2014/main" id="{4724AA48-5621-BB7F-1DE9-2AC895A42664}"/>
              </a:ext>
            </a:extLst>
          </p:cNvPr>
          <p:cNvGrpSpPr/>
          <p:nvPr/>
        </p:nvGrpSpPr>
        <p:grpSpPr>
          <a:xfrm>
            <a:off x="88490" y="83574"/>
            <a:ext cx="10451691" cy="6602361"/>
            <a:chOff x="1524000" y="1491343"/>
            <a:chExt cx="5921828" cy="3973286"/>
          </a:xfrm>
        </p:grpSpPr>
        <p:sp>
          <p:nvSpPr>
            <p:cNvPr id="32" name="Freeform: Shape 6">
              <a:extLst>
                <a:ext uri="{FF2B5EF4-FFF2-40B4-BE49-F238E27FC236}">
                  <a16:creationId xmlns:a16="http://schemas.microsoft.com/office/drawing/2014/main" id="{88104F1B-CB97-F74A-9839-63C0D3AFE215}"/>
                </a:ext>
              </a:extLst>
            </p:cNvPr>
            <p:cNvSpPr/>
            <p:nvPr/>
          </p:nvSpPr>
          <p:spPr>
            <a:xfrm>
              <a:off x="1524000" y="1491343"/>
              <a:ext cx="2960914" cy="3973286"/>
            </a:xfrm>
            <a:custGeom>
              <a:avLst/>
              <a:gdLst>
                <a:gd name="connsiteX0" fmla="*/ 2231571 w 2960914"/>
                <a:gd name="connsiteY0" fmla="*/ 3973286 h 3973286"/>
                <a:gd name="connsiteX1" fmla="*/ 0 w 2960914"/>
                <a:gd name="connsiteY1" fmla="*/ 3973286 h 3973286"/>
                <a:gd name="connsiteX2" fmla="*/ 0 w 2960914"/>
                <a:gd name="connsiteY2" fmla="*/ 0 h 3973286"/>
                <a:gd name="connsiteX3" fmla="*/ 2960914 w 2960914"/>
                <a:gd name="connsiteY3" fmla="*/ 0 h 397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914" h="3973286">
                  <a:moveTo>
                    <a:pt x="2231571" y="3973286"/>
                  </a:moveTo>
                  <a:lnTo>
                    <a:pt x="0" y="3973286"/>
                  </a:lnTo>
                  <a:lnTo>
                    <a:pt x="0" y="0"/>
                  </a:lnTo>
                  <a:lnTo>
                    <a:pt x="2960914" y="0"/>
                  </a:lnTo>
                </a:path>
              </a:pathLst>
            </a:cu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7">
              <a:extLst>
                <a:ext uri="{FF2B5EF4-FFF2-40B4-BE49-F238E27FC236}">
                  <a16:creationId xmlns:a16="http://schemas.microsoft.com/office/drawing/2014/main" id="{E3A18880-0A48-E6FE-6322-4D458E30C0B5}"/>
                </a:ext>
              </a:extLst>
            </p:cNvPr>
            <p:cNvSpPr/>
            <p:nvPr/>
          </p:nvSpPr>
          <p:spPr>
            <a:xfrm flipH="1">
              <a:off x="4484914" y="1491343"/>
              <a:ext cx="2960914" cy="3973286"/>
            </a:xfrm>
            <a:custGeom>
              <a:avLst/>
              <a:gdLst>
                <a:gd name="connsiteX0" fmla="*/ 2231571 w 2960914"/>
                <a:gd name="connsiteY0" fmla="*/ 3973286 h 3973286"/>
                <a:gd name="connsiteX1" fmla="*/ 0 w 2960914"/>
                <a:gd name="connsiteY1" fmla="*/ 3973286 h 3973286"/>
                <a:gd name="connsiteX2" fmla="*/ 0 w 2960914"/>
                <a:gd name="connsiteY2" fmla="*/ 0 h 3973286"/>
                <a:gd name="connsiteX3" fmla="*/ 2960914 w 2960914"/>
                <a:gd name="connsiteY3" fmla="*/ 0 h 397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914" h="3973286">
                  <a:moveTo>
                    <a:pt x="2231571" y="3973286"/>
                  </a:moveTo>
                  <a:lnTo>
                    <a:pt x="0" y="3973286"/>
                  </a:lnTo>
                  <a:lnTo>
                    <a:pt x="0" y="0"/>
                  </a:lnTo>
                  <a:lnTo>
                    <a:pt x="2960914" y="0"/>
                  </a:lnTo>
                </a:path>
              </a:pathLst>
            </a:cu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51BD9EA-79ED-3070-6788-D5EE32D53A15}"/>
              </a:ext>
            </a:extLst>
          </p:cNvPr>
          <p:cNvSpPr/>
          <p:nvPr/>
        </p:nvSpPr>
        <p:spPr>
          <a:xfrm>
            <a:off x="4081879" y="6592000"/>
            <a:ext cx="2464914" cy="201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F30AF148-3B4C-0679-044D-5429937800AF}"/>
              </a:ext>
            </a:extLst>
          </p:cNvPr>
          <p:cNvSpPr/>
          <p:nvPr/>
        </p:nvSpPr>
        <p:spPr>
          <a:xfrm>
            <a:off x="1153879" y="1003583"/>
            <a:ext cx="8142514" cy="109204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600" dirty="0"/>
              <a:t>Objectif : préparer les images pour le </a:t>
            </a:r>
            <a:r>
              <a:rPr lang="fr-MA" sz="2600" dirty="0" err="1"/>
              <a:t>learning</a:t>
            </a:r>
            <a:endParaRPr lang="fr-MA" sz="260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F28E1AF-BECD-C65B-F2E2-323DCD46E9E3}"/>
              </a:ext>
            </a:extLst>
          </p:cNvPr>
          <p:cNvSpPr/>
          <p:nvPr/>
        </p:nvSpPr>
        <p:spPr>
          <a:xfrm>
            <a:off x="1240966" y="3585774"/>
            <a:ext cx="8403772" cy="109204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400" dirty="0"/>
              <a:t>Solutions envisageables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2E62BE9B-FEC3-327E-C78C-16DD942A2552}"/>
              </a:ext>
            </a:extLst>
          </p:cNvPr>
          <p:cNvSpPr/>
          <p:nvPr/>
        </p:nvSpPr>
        <p:spPr>
          <a:xfrm>
            <a:off x="1240966" y="4917576"/>
            <a:ext cx="2732314" cy="16311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Egalisation </a:t>
            </a:r>
          </a:p>
          <a:p>
            <a:pPr algn="ctr"/>
            <a:r>
              <a:rPr lang="fr-MA" sz="2000" dirty="0"/>
              <a:t>histogramme et redimensionnement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F71794A-5B2A-864C-8CFF-4B7935306A4F}"/>
              </a:ext>
            </a:extLst>
          </p:cNvPr>
          <p:cNvSpPr/>
          <p:nvPr/>
        </p:nvSpPr>
        <p:spPr>
          <a:xfrm>
            <a:off x="4151991" y="4891120"/>
            <a:ext cx="2657018" cy="16311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Traitement d’image + extraction de </a:t>
            </a:r>
            <a:r>
              <a:rPr lang="fr-MA" sz="2000" dirty="0" err="1"/>
              <a:t>features</a:t>
            </a:r>
            <a:r>
              <a:rPr lang="fr-MA" sz="2000" dirty="0"/>
              <a:t> ORB, SURF, SIFT, etc.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726A4F6-C489-BF57-C262-59F7130B2E21}"/>
              </a:ext>
            </a:extLst>
          </p:cNvPr>
          <p:cNvSpPr/>
          <p:nvPr/>
        </p:nvSpPr>
        <p:spPr>
          <a:xfrm>
            <a:off x="6987721" y="4880233"/>
            <a:ext cx="2657018" cy="16311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Algorithme </a:t>
            </a:r>
            <a:r>
              <a:rPr lang="fr-MA" sz="2000" dirty="0" err="1"/>
              <a:t>préentraînés</a:t>
            </a:r>
            <a:r>
              <a:rPr lang="fr-MA" sz="2000" dirty="0"/>
              <a:t> (Transfer Learning) 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0B04E2CF-6528-3AE3-D16B-24D9DA51B19B}"/>
              </a:ext>
            </a:extLst>
          </p:cNvPr>
          <p:cNvSpPr/>
          <p:nvPr/>
        </p:nvSpPr>
        <p:spPr>
          <a:xfrm>
            <a:off x="1153879" y="2222020"/>
            <a:ext cx="3439885" cy="12559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400" dirty="0"/>
              <a:t>Extraction d’information des images 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36655FB-4FF8-22E7-6DF6-B36A292BD6D9}"/>
              </a:ext>
            </a:extLst>
          </p:cNvPr>
          <p:cNvSpPr/>
          <p:nvPr/>
        </p:nvSpPr>
        <p:spPr>
          <a:xfrm>
            <a:off x="5901456" y="2211130"/>
            <a:ext cx="3537328" cy="12559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45DD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400" dirty="0"/>
              <a:t>Réduction de dimensions</a:t>
            </a:r>
          </a:p>
        </p:txBody>
      </p:sp>
      <p:sp>
        <p:nvSpPr>
          <p:cNvPr id="42" name="Titre 35">
            <a:extLst>
              <a:ext uri="{FF2B5EF4-FFF2-40B4-BE49-F238E27FC236}">
                <a16:creationId xmlns:a16="http://schemas.microsoft.com/office/drawing/2014/main" id="{F52FEFD6-5D0A-F382-07FF-6FDB3534B07A}"/>
              </a:ext>
            </a:extLst>
          </p:cNvPr>
          <p:cNvSpPr txBox="1">
            <a:spLocks/>
          </p:cNvSpPr>
          <p:nvPr/>
        </p:nvSpPr>
        <p:spPr>
          <a:xfrm>
            <a:off x="213325" y="100133"/>
            <a:ext cx="6774396" cy="849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5000" u="sng">
                <a:solidFill>
                  <a:schemeClr val="accent4">
                    <a:lumMod val="60000"/>
                    <a:lumOff val="40000"/>
                  </a:schemeClr>
                </a:solidFill>
              </a:rPr>
              <a:t>Quel prétraitement ?</a:t>
            </a:r>
            <a:endParaRPr lang="fr-MA" sz="5000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Oval 48">
            <a:extLst>
              <a:ext uri="{FF2B5EF4-FFF2-40B4-BE49-F238E27FC236}">
                <a16:creationId xmlns:a16="http://schemas.microsoft.com/office/drawing/2014/main" id="{CCF2CCA9-4733-B7AE-E005-CC6531BF4E9A}"/>
              </a:ext>
            </a:extLst>
          </p:cNvPr>
          <p:cNvSpPr/>
          <p:nvPr/>
        </p:nvSpPr>
        <p:spPr>
          <a:xfrm>
            <a:off x="11647804" y="6323190"/>
            <a:ext cx="451117" cy="451117"/>
          </a:xfrm>
          <a:prstGeom prst="ellipse">
            <a:avLst/>
          </a:prstGeom>
          <a:solidFill>
            <a:srgbClr val="4ABE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2504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1217367" y="2727172"/>
            <a:ext cx="929600" cy="9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4661367" y="2727172"/>
            <a:ext cx="929600" cy="9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4294967295"/>
          </p:nvPr>
        </p:nvSpPr>
        <p:spPr>
          <a:xfrm>
            <a:off x="939904" y="3827700"/>
            <a:ext cx="3157761" cy="11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fr-MA" sz="2400" dirty="0"/>
              <a:t>Décomposition de la problématique</a:t>
            </a:r>
            <a:endParaRPr sz="2400" dirty="0"/>
          </a:p>
        </p:txBody>
      </p:sp>
      <p:sp>
        <p:nvSpPr>
          <p:cNvPr id="298" name="Google Shape;298;p38"/>
          <p:cNvSpPr txBox="1">
            <a:spLocks noGrp="1"/>
          </p:cNvSpPr>
          <p:nvPr>
            <p:ph type="subTitle" idx="4294967295"/>
          </p:nvPr>
        </p:nvSpPr>
        <p:spPr>
          <a:xfrm>
            <a:off x="4310743" y="3941957"/>
            <a:ext cx="3607357" cy="9295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fr-FR" sz="2400" dirty="0"/>
              <a:t>CHAINE d’I</a:t>
            </a:r>
            <a:r>
              <a:rPr lang="fr-MA" sz="2400" dirty="0"/>
              <a:t>NSTANCE SPARK</a:t>
            </a:r>
            <a:endParaRPr sz="2400" dirty="0"/>
          </a:p>
        </p:txBody>
      </p:sp>
      <p:sp>
        <p:nvSpPr>
          <p:cNvPr id="301" name="Google Shape;301;p38"/>
          <p:cNvSpPr/>
          <p:nvPr/>
        </p:nvSpPr>
        <p:spPr>
          <a:xfrm>
            <a:off x="1078333" y="2727172"/>
            <a:ext cx="929600" cy="9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02" name="Google Shape;302;p38"/>
          <p:cNvCxnSpPr>
            <a:endCxn id="291" idx="1"/>
          </p:cNvCxnSpPr>
          <p:nvPr/>
        </p:nvCxnSpPr>
        <p:spPr>
          <a:xfrm>
            <a:off x="-70233" y="3191972"/>
            <a:ext cx="12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8"/>
          <p:cNvCxnSpPr>
            <a:stCxn id="291" idx="3"/>
            <a:endCxn id="292" idx="1"/>
          </p:cNvCxnSpPr>
          <p:nvPr/>
        </p:nvCxnSpPr>
        <p:spPr>
          <a:xfrm>
            <a:off x="2146967" y="3191972"/>
            <a:ext cx="25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1367855" y="2805855"/>
            <a:ext cx="628628" cy="715648"/>
            <a:chOff x="-20904875" y="2788575"/>
            <a:chExt cx="267775" cy="304825"/>
          </a:xfrm>
        </p:grpSpPr>
        <p:sp>
          <p:nvSpPr>
            <p:cNvPr id="305" name="Google Shape;305;p38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8"/>
          <p:cNvSpPr/>
          <p:nvPr/>
        </p:nvSpPr>
        <p:spPr>
          <a:xfrm>
            <a:off x="4811881" y="2850187"/>
            <a:ext cx="628576" cy="62697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5D8E07-C26E-9BF8-C095-9CDB488D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4035" cy="1006742"/>
          </a:xfrm>
          <a:prstGeom prst="rect">
            <a:avLst/>
          </a:prstGeom>
        </p:spPr>
      </p:pic>
      <p:sp>
        <p:nvSpPr>
          <p:cNvPr id="5" name="Oval 48">
            <a:extLst>
              <a:ext uri="{FF2B5EF4-FFF2-40B4-BE49-F238E27FC236}">
                <a16:creationId xmlns:a16="http://schemas.microsoft.com/office/drawing/2014/main" id="{75B7701F-7BAB-B422-E152-38E0D2978C98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D17E39-DC4D-8824-A57E-83EFD462D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05600" cy="64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3500" b="1" u="sng">
                <a:solidFill>
                  <a:srgbClr val="00B050"/>
                </a:solidFill>
              </a:rPr>
              <a:t>Décomposition de la problématique</a:t>
            </a:r>
            <a:endParaRPr lang="fr-MA" sz="3500" b="1" u="sng" dirty="0">
              <a:solidFill>
                <a:srgbClr val="00B05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DA726C-3797-B1BC-E9EE-E5949A02F9CF}"/>
              </a:ext>
            </a:extLst>
          </p:cNvPr>
          <p:cNvSpPr/>
          <p:nvPr/>
        </p:nvSpPr>
        <p:spPr>
          <a:xfrm>
            <a:off x="41152" y="2099275"/>
            <a:ext cx="2231572" cy="2057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200" dirty="0"/>
              <a:t>Stockage des données sur un système pouvant être mis à l’échelle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D1B79-A39C-39AF-0910-6FFAEA9E41FE}"/>
              </a:ext>
            </a:extLst>
          </p:cNvPr>
          <p:cNvSpPr/>
          <p:nvPr/>
        </p:nvSpPr>
        <p:spPr>
          <a:xfrm>
            <a:off x="3189509" y="978049"/>
            <a:ext cx="5812971" cy="38535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MA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0CE335-942C-E03B-3758-4CD1147E524A}"/>
              </a:ext>
            </a:extLst>
          </p:cNvPr>
          <p:cNvSpPr/>
          <p:nvPr/>
        </p:nvSpPr>
        <p:spPr>
          <a:xfrm>
            <a:off x="3309247" y="2349648"/>
            <a:ext cx="2296898" cy="20247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Chargement des données dans un format structuré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2157FEB-AC18-F7A8-EE54-C95D41012868}"/>
              </a:ext>
            </a:extLst>
          </p:cNvPr>
          <p:cNvSpPr/>
          <p:nvPr/>
        </p:nvSpPr>
        <p:spPr>
          <a:xfrm>
            <a:off x="6585856" y="2349648"/>
            <a:ext cx="2351314" cy="20247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Prétraitement des données par calcul distribué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8A603A-4DCA-A314-D5DC-2C86E7B50105}"/>
              </a:ext>
            </a:extLst>
          </p:cNvPr>
          <p:cNvSpPr/>
          <p:nvPr/>
        </p:nvSpPr>
        <p:spPr>
          <a:xfrm>
            <a:off x="9899895" y="2240791"/>
            <a:ext cx="2231572" cy="20574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300" dirty="0"/>
              <a:t>Stockage des résultats du prétraitement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705BF5C-161B-BA74-086D-F1E7E0DAF01F}"/>
              </a:ext>
            </a:extLst>
          </p:cNvPr>
          <p:cNvSpPr/>
          <p:nvPr/>
        </p:nvSpPr>
        <p:spPr>
          <a:xfrm>
            <a:off x="2348870" y="3027175"/>
            <a:ext cx="800856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ADF54C5-B498-BF6A-AE84-9AE1686472A3}"/>
              </a:ext>
            </a:extLst>
          </p:cNvPr>
          <p:cNvSpPr/>
          <p:nvPr/>
        </p:nvSpPr>
        <p:spPr>
          <a:xfrm>
            <a:off x="9089571" y="3127975"/>
            <a:ext cx="810324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solidFill>
                <a:srgbClr val="FFFF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D9CC358-3291-C626-0051-6196AB35BF2F}"/>
              </a:ext>
            </a:extLst>
          </p:cNvPr>
          <p:cNvSpPr txBox="1">
            <a:spLocks/>
          </p:cNvSpPr>
          <p:nvPr/>
        </p:nvSpPr>
        <p:spPr>
          <a:xfrm>
            <a:off x="3511826" y="1559719"/>
            <a:ext cx="5168335" cy="835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400" dirty="0">
                <a:solidFill>
                  <a:schemeClr val="bg1"/>
                </a:solidFill>
              </a:rPr>
              <a:t>Instance Spark AWS</a:t>
            </a:r>
          </a:p>
          <a:p>
            <a:r>
              <a:rPr lang="fr-MA" sz="2400" dirty="0">
                <a:solidFill>
                  <a:schemeClr val="bg1"/>
                </a:solidFill>
              </a:rPr>
              <a:t> EMR  cluster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FFB0844-6E9E-6895-FD7F-CA5FB51E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671" y="4484616"/>
            <a:ext cx="1797949" cy="13484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EBF5A57-8335-2B8F-6942-0A094702A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" y="4298191"/>
            <a:ext cx="1973943" cy="1480457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DD76902-B236-8A9C-573E-B3267411548E}"/>
              </a:ext>
            </a:extLst>
          </p:cNvPr>
          <p:cNvSpPr/>
          <p:nvPr/>
        </p:nvSpPr>
        <p:spPr>
          <a:xfrm>
            <a:off x="5688441" y="3119703"/>
            <a:ext cx="897415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A4705BF-AE7B-C681-63A1-B9D958D87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21" y="5027535"/>
            <a:ext cx="1986066" cy="118552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9AD438-4CB9-4D49-1F94-B2916F278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6" y="5027535"/>
            <a:ext cx="1797949" cy="1185523"/>
          </a:xfrm>
          <a:prstGeom prst="rect">
            <a:avLst/>
          </a:prstGeom>
        </p:spPr>
      </p:pic>
      <p:sp>
        <p:nvSpPr>
          <p:cNvPr id="17" name="Oval 48">
            <a:extLst>
              <a:ext uri="{FF2B5EF4-FFF2-40B4-BE49-F238E27FC236}">
                <a16:creationId xmlns:a16="http://schemas.microsoft.com/office/drawing/2014/main" id="{F05F0DC6-F53C-C3DD-5D82-FF6E9B34F8EB}"/>
              </a:ext>
            </a:extLst>
          </p:cNvPr>
          <p:cNvSpPr/>
          <p:nvPr/>
        </p:nvSpPr>
        <p:spPr>
          <a:xfrm>
            <a:off x="5870434" y="6382821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8860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5B4FD7-4030-ED13-8A2E-00F9E374CAFC}"/>
              </a:ext>
            </a:extLst>
          </p:cNvPr>
          <p:cNvSpPr/>
          <p:nvPr/>
        </p:nvSpPr>
        <p:spPr>
          <a:xfrm>
            <a:off x="52366" y="631364"/>
            <a:ext cx="1643742" cy="21335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Création d’une </a:t>
            </a:r>
            <a:r>
              <a:rPr lang="fr-MA" dirty="0" err="1"/>
              <a:t>SparkContext</a:t>
            </a:r>
            <a:endParaRPr lang="fr-MA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A56352F-8F92-D1A6-110D-C5B822A22629}"/>
              </a:ext>
            </a:extLst>
          </p:cNvPr>
          <p:cNvSpPr/>
          <p:nvPr/>
        </p:nvSpPr>
        <p:spPr>
          <a:xfrm>
            <a:off x="2445907" y="616637"/>
            <a:ext cx="1719944" cy="21335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700" dirty="0"/>
              <a:t>Chargement des images dans l’arborescence: </a:t>
            </a:r>
          </a:p>
          <a:p>
            <a:pPr algn="ctr"/>
            <a:r>
              <a:rPr lang="fr-MA" sz="1700" dirty="0"/>
              <a:t> stockage dans un </a:t>
            </a:r>
            <a:r>
              <a:rPr lang="fr-MA" sz="1700" dirty="0" err="1"/>
              <a:t>spark</a:t>
            </a:r>
            <a:r>
              <a:rPr lang="fr-MA" sz="1700" dirty="0"/>
              <a:t> </a:t>
            </a:r>
            <a:r>
              <a:rPr lang="fr-MA" sz="1700" dirty="0" err="1"/>
              <a:t>DataFrame</a:t>
            </a:r>
            <a:endParaRPr lang="fr-MA" sz="17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A13E2EC-6F4C-390F-DEC3-27FC922107EF}"/>
              </a:ext>
            </a:extLst>
          </p:cNvPr>
          <p:cNvSpPr/>
          <p:nvPr/>
        </p:nvSpPr>
        <p:spPr>
          <a:xfrm>
            <a:off x="5078901" y="685793"/>
            <a:ext cx="1627416" cy="21335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Obtention de la catégorie du fruit (split String du nom de dossier)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87E7969-009D-A440-968C-ABFBEE35D163}"/>
              </a:ext>
            </a:extLst>
          </p:cNvPr>
          <p:cNvSpPr/>
          <p:nvPr/>
        </p:nvSpPr>
        <p:spPr>
          <a:xfrm>
            <a:off x="7764736" y="685793"/>
            <a:ext cx="1703261" cy="21335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Prétraitement et Réduction </a:t>
            </a:r>
            <a:r>
              <a:rPr lang="fr-MA" sz="1650" dirty="0"/>
              <a:t>Dimensionnelle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8EA2B56-E35B-F2EB-D5E7-8ACFCF99776C}"/>
              </a:ext>
            </a:extLst>
          </p:cNvPr>
          <p:cNvSpPr/>
          <p:nvPr/>
        </p:nvSpPr>
        <p:spPr>
          <a:xfrm>
            <a:off x="10378148" y="748699"/>
            <a:ext cx="1761486" cy="21336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000" dirty="0"/>
              <a:t>Enregistrement au format </a:t>
            </a:r>
          </a:p>
          <a:p>
            <a:pPr algn="ctr"/>
            <a:r>
              <a:rPr lang="fr-MA" sz="2000" dirty="0"/>
              <a:t>« Csv »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AC41EF1-1E94-6239-44E6-5D88B9869464}"/>
              </a:ext>
            </a:extLst>
          </p:cNvPr>
          <p:cNvSpPr/>
          <p:nvPr/>
        </p:nvSpPr>
        <p:spPr>
          <a:xfrm>
            <a:off x="1731501" y="1572971"/>
            <a:ext cx="674459" cy="39188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C8D62A5-9C74-286E-A42E-B18AD95C688D}"/>
              </a:ext>
            </a:extLst>
          </p:cNvPr>
          <p:cNvSpPr/>
          <p:nvPr/>
        </p:nvSpPr>
        <p:spPr>
          <a:xfrm>
            <a:off x="4217854" y="1617010"/>
            <a:ext cx="858141" cy="39188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49B9BAA-1D7C-B070-305C-D24BAA0812F9}"/>
              </a:ext>
            </a:extLst>
          </p:cNvPr>
          <p:cNvSpPr/>
          <p:nvPr/>
        </p:nvSpPr>
        <p:spPr>
          <a:xfrm>
            <a:off x="9506235" y="1737513"/>
            <a:ext cx="871910" cy="39188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10225C6-09D3-C6ED-4F6D-FB91422969CC}"/>
              </a:ext>
            </a:extLst>
          </p:cNvPr>
          <p:cNvCxnSpPr>
            <a:cxnSpLocks/>
          </p:cNvCxnSpPr>
          <p:nvPr/>
        </p:nvCxnSpPr>
        <p:spPr>
          <a:xfrm>
            <a:off x="2057384" y="2971792"/>
            <a:ext cx="0" cy="89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96;p38">
            <a:extLst>
              <a:ext uri="{FF2B5EF4-FFF2-40B4-BE49-F238E27FC236}">
                <a16:creationId xmlns:a16="http://schemas.microsoft.com/office/drawing/2014/main" id="{5E67DD18-492F-76CF-7BAE-775F32BD4049}"/>
              </a:ext>
            </a:extLst>
          </p:cNvPr>
          <p:cNvSpPr txBox="1">
            <a:spLocks/>
          </p:cNvSpPr>
          <p:nvPr/>
        </p:nvSpPr>
        <p:spPr>
          <a:xfrm>
            <a:off x="-70337" y="2971792"/>
            <a:ext cx="2157832" cy="10661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fr-MA" sz="1800" b="1" dirty="0" err="1">
                <a:solidFill>
                  <a:schemeClr val="accent1">
                    <a:lumMod val="75000"/>
                  </a:schemeClr>
                </a:solidFill>
              </a:rPr>
              <a:t>SparkContext</a:t>
            </a:r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() Créé automatiquement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Google Shape;296;p38">
            <a:extLst>
              <a:ext uri="{FF2B5EF4-FFF2-40B4-BE49-F238E27FC236}">
                <a16:creationId xmlns:a16="http://schemas.microsoft.com/office/drawing/2014/main" id="{5B82EE25-0860-CB24-FAC1-3EE169F3CBDD}"/>
              </a:ext>
            </a:extLst>
          </p:cNvPr>
          <p:cNvSpPr txBox="1">
            <a:spLocks/>
          </p:cNvSpPr>
          <p:nvPr/>
        </p:nvSpPr>
        <p:spPr>
          <a:xfrm>
            <a:off x="2147564" y="3078680"/>
            <a:ext cx="2374965" cy="718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fr-MA" sz="2000" b="1" dirty="0" err="1">
                <a:solidFill>
                  <a:schemeClr val="accent1">
                    <a:lumMod val="75000"/>
                  </a:schemeClr>
                </a:solidFill>
              </a:rPr>
              <a:t>Spark.read.format</a:t>
            </a:r>
            <a:r>
              <a:rPr lang="fr-MA" sz="2000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490FA7B-C659-C30C-F473-DE9BFE408B8B}"/>
              </a:ext>
            </a:extLst>
          </p:cNvPr>
          <p:cNvCxnSpPr>
            <a:cxnSpLocks/>
          </p:cNvCxnSpPr>
          <p:nvPr/>
        </p:nvCxnSpPr>
        <p:spPr>
          <a:xfrm>
            <a:off x="4502482" y="2906479"/>
            <a:ext cx="0" cy="89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933FA99-2720-6F0D-2D29-15A313D274E1}"/>
              </a:ext>
            </a:extLst>
          </p:cNvPr>
          <p:cNvCxnSpPr>
            <a:cxnSpLocks/>
          </p:cNvCxnSpPr>
          <p:nvPr/>
        </p:nvCxnSpPr>
        <p:spPr>
          <a:xfrm>
            <a:off x="7226418" y="2895593"/>
            <a:ext cx="0" cy="89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3D23181-F06D-0529-FE38-5335DECB75A9}"/>
              </a:ext>
            </a:extLst>
          </p:cNvPr>
          <p:cNvCxnSpPr>
            <a:cxnSpLocks/>
          </p:cNvCxnSpPr>
          <p:nvPr/>
        </p:nvCxnSpPr>
        <p:spPr>
          <a:xfrm>
            <a:off x="9611229" y="2913992"/>
            <a:ext cx="0" cy="89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C60FBC2A-579E-AF0A-DE67-E3A7B52C9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85" y="4353982"/>
            <a:ext cx="6675698" cy="1959406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D0DAA28F-3965-EE1C-45C1-C95AE928C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" y="4092397"/>
            <a:ext cx="952500" cy="95250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4B04D9D4-236E-0898-B345-54A0705A2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" y="5459216"/>
            <a:ext cx="952500" cy="9525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2DE688A-2630-CC8E-A59D-191ADF175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58" y="4016190"/>
            <a:ext cx="952500" cy="952500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5D8013A-660F-5A20-6898-9269FCE05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3" y="5421099"/>
            <a:ext cx="952500" cy="952500"/>
          </a:xfrm>
          <a:prstGeom prst="rect">
            <a:avLst/>
          </a:prstGeom>
        </p:spPr>
      </p:pic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A96AEC58-6F69-026A-ACED-6A3EEA103214}"/>
              </a:ext>
            </a:extLst>
          </p:cNvPr>
          <p:cNvSpPr/>
          <p:nvPr/>
        </p:nvSpPr>
        <p:spPr>
          <a:xfrm>
            <a:off x="3397775" y="4975771"/>
            <a:ext cx="1586420" cy="58845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itre 56">
            <a:extLst>
              <a:ext uri="{FF2B5EF4-FFF2-40B4-BE49-F238E27FC236}">
                <a16:creationId xmlns:a16="http://schemas.microsoft.com/office/drawing/2014/main" id="{FAA2EEC9-0F00-51EC-80C4-D77D6199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66" y="-43559"/>
            <a:ext cx="3376634" cy="640943"/>
          </a:xfrm>
        </p:spPr>
        <p:txBody>
          <a:bodyPr>
            <a:noAutofit/>
          </a:bodyPr>
          <a:lstStyle/>
          <a:p>
            <a:pPr algn="l"/>
            <a:r>
              <a:rPr lang="fr-MA" sz="3200" b="1" u="sng" dirty="0">
                <a:solidFill>
                  <a:srgbClr val="00B050"/>
                </a:solidFill>
              </a:rPr>
              <a:t>INSTANCE SPARK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A3BE5D0-9F7E-EBF1-8BE2-4D3A10099699}"/>
              </a:ext>
            </a:extLst>
          </p:cNvPr>
          <p:cNvSpPr txBox="1">
            <a:spLocks/>
          </p:cNvSpPr>
          <p:nvPr/>
        </p:nvSpPr>
        <p:spPr>
          <a:xfrm>
            <a:off x="4560399" y="2950525"/>
            <a:ext cx="2651962" cy="1206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UDF (user </a:t>
            </a:r>
            <a:r>
              <a:rPr lang="fr-MA" sz="1800" b="1" dirty="0" err="1">
                <a:solidFill>
                  <a:schemeClr val="accent1">
                    <a:lumMod val="75000"/>
                  </a:schemeClr>
                </a:solidFill>
              </a:rPr>
              <a:t>defined</a:t>
            </a:r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MA" sz="1800" b="1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Split()</a:t>
            </a:r>
          </a:p>
          <a:p>
            <a:pPr algn="ctr"/>
            <a:r>
              <a:rPr lang="fr-MA" sz="1800" b="1" dirty="0" err="1">
                <a:solidFill>
                  <a:schemeClr val="accent1">
                    <a:lumMod val="75000"/>
                  </a:schemeClr>
                </a:solidFill>
              </a:rPr>
              <a:t>split_col.getItem</a:t>
            </a:r>
            <a:r>
              <a:rPr lang="fr-MA" sz="1800" b="1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pPr algn="ctr"/>
            <a:endParaRPr lang="fr-MA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C07167C-C4A4-A9EA-65C6-D6377CA76264}"/>
              </a:ext>
            </a:extLst>
          </p:cNvPr>
          <p:cNvSpPr txBox="1">
            <a:spLocks/>
          </p:cNvSpPr>
          <p:nvPr/>
        </p:nvSpPr>
        <p:spPr>
          <a:xfrm>
            <a:off x="7254533" y="3010995"/>
            <a:ext cx="2651962" cy="892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MA" sz="2000" b="1" dirty="0">
                <a:solidFill>
                  <a:schemeClr val="accent1">
                    <a:lumMod val="75000"/>
                  </a:schemeClr>
                </a:solidFill>
              </a:rPr>
              <a:t>Resnet50</a:t>
            </a:r>
          </a:p>
          <a:p>
            <a:pPr algn="ctr"/>
            <a:r>
              <a:rPr lang="fr-MA" sz="2000" b="1" dirty="0">
                <a:solidFill>
                  <a:schemeClr val="accent1">
                    <a:lumMod val="75000"/>
                  </a:schemeClr>
                </a:solidFill>
              </a:rPr>
              <a:t>PCA</a:t>
            </a:r>
          </a:p>
          <a:p>
            <a:pPr algn="ctr"/>
            <a:endParaRPr lang="fr-MA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2DF5922-EE29-4472-9D26-34210DC346AF}"/>
              </a:ext>
            </a:extLst>
          </p:cNvPr>
          <p:cNvSpPr/>
          <p:nvPr/>
        </p:nvSpPr>
        <p:spPr>
          <a:xfrm>
            <a:off x="6769511" y="1632847"/>
            <a:ext cx="956987" cy="39188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A2E6B43-3790-CC5E-4776-E6B31C04C5D7}"/>
              </a:ext>
            </a:extLst>
          </p:cNvPr>
          <p:cNvSpPr txBox="1">
            <a:spLocks/>
          </p:cNvSpPr>
          <p:nvPr/>
        </p:nvSpPr>
        <p:spPr>
          <a:xfrm>
            <a:off x="9814479" y="3032049"/>
            <a:ext cx="2651962" cy="892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MA" sz="2000" b="1" dirty="0" err="1">
                <a:solidFill>
                  <a:schemeClr val="accent1">
                    <a:lumMod val="75000"/>
                  </a:schemeClr>
                </a:solidFill>
              </a:rPr>
              <a:t>uquet</a:t>
            </a:r>
            <a:endParaRPr lang="fr-MA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MA" sz="2000" b="1" dirty="0">
                <a:solidFill>
                  <a:schemeClr val="accent1">
                    <a:lumMod val="75000"/>
                  </a:schemeClr>
                </a:solidFill>
              </a:rPr>
              <a:t>Put()</a:t>
            </a:r>
          </a:p>
        </p:txBody>
      </p:sp>
      <p:sp>
        <p:nvSpPr>
          <p:cNvPr id="18" name="Oval 48">
            <a:extLst>
              <a:ext uri="{FF2B5EF4-FFF2-40B4-BE49-F238E27FC236}">
                <a16:creationId xmlns:a16="http://schemas.microsoft.com/office/drawing/2014/main" id="{3A22C02B-7CB9-3011-BF0B-0573058BEAF3}"/>
              </a:ext>
            </a:extLst>
          </p:cNvPr>
          <p:cNvSpPr/>
          <p:nvPr/>
        </p:nvSpPr>
        <p:spPr>
          <a:xfrm>
            <a:off x="5870434" y="6382821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0923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FCCD3-62FE-7D39-BC7B-6573A79C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8362"/>
            <a:ext cx="4691743" cy="743631"/>
          </a:xfrm>
        </p:spPr>
        <p:txBody>
          <a:bodyPr>
            <a:normAutofit/>
          </a:bodyPr>
          <a:lstStyle/>
          <a:p>
            <a:r>
              <a:rPr lang="fr-MA" sz="3000" u="sng" dirty="0">
                <a:solidFill>
                  <a:srgbClr val="00B050"/>
                </a:solidFill>
              </a:rPr>
              <a:t>Le prétraitement en détail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AF57DEA-2643-C9ED-B704-569CE5C00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7" y="3691529"/>
            <a:ext cx="11440886" cy="1826958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D8C6304-0F57-7E36-4570-A6CABD5FB497}"/>
              </a:ext>
            </a:extLst>
          </p:cNvPr>
          <p:cNvSpPr txBox="1">
            <a:spLocks/>
          </p:cNvSpPr>
          <p:nvPr/>
        </p:nvSpPr>
        <p:spPr>
          <a:xfrm>
            <a:off x="-2" y="543011"/>
            <a:ext cx="11641455" cy="558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800" dirty="0"/>
              <a:t>Utilisation d’un modèle CNN de transfert </a:t>
            </a:r>
            <a:r>
              <a:rPr lang="fr-MA" sz="2800" dirty="0" err="1"/>
              <a:t>learning</a:t>
            </a:r>
            <a:r>
              <a:rPr lang="fr-MA" sz="2800" dirty="0"/>
              <a:t> : Réseau RESNET50 </a:t>
            </a:r>
            <a:endParaRPr lang="fr-MA" sz="2800" b="1" dirty="0">
              <a:solidFill>
                <a:srgbClr val="C00000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EFC87A8-B67C-459E-2C9A-E988CAF313CD}"/>
              </a:ext>
            </a:extLst>
          </p:cNvPr>
          <p:cNvSpPr txBox="1">
            <a:spLocks/>
          </p:cNvSpPr>
          <p:nvPr/>
        </p:nvSpPr>
        <p:spPr>
          <a:xfrm>
            <a:off x="550547" y="1036392"/>
            <a:ext cx="6634026" cy="825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500" dirty="0"/>
              <a:t>23 M paramètres pré entraînés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500" dirty="0"/>
              <a:t>50 couches de neurones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587C7C-ACF6-7AA3-33D9-5226BFEA9EDC}"/>
              </a:ext>
            </a:extLst>
          </p:cNvPr>
          <p:cNvSpPr txBox="1">
            <a:spLocks/>
          </p:cNvSpPr>
          <p:nvPr/>
        </p:nvSpPr>
        <p:spPr>
          <a:xfrm>
            <a:off x="0" y="1916088"/>
            <a:ext cx="12192002" cy="1968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2500" dirty="0"/>
              <a:t>Redimensionnement des images en 224x224 pixels.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2500" dirty="0"/>
              <a:t>Instanciation du modèle entraîné avec les images de la librairie ‘</a:t>
            </a:r>
            <a:r>
              <a:rPr lang="fr-MA" sz="2500" dirty="0" err="1"/>
              <a:t>Imagenet</a:t>
            </a:r>
            <a:r>
              <a:rPr lang="fr-MA" sz="2500" dirty="0"/>
              <a:t>’ en supprimant la dernière couche (qui effectue la classification) de l’application de la librairie </a:t>
            </a:r>
            <a:r>
              <a:rPr lang="fr-MA" sz="2500" dirty="0" err="1"/>
              <a:t>Tensorflow</a:t>
            </a:r>
            <a:r>
              <a:rPr lang="fr-MA" sz="25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2500" dirty="0"/>
              <a:t>En sortie, vecteur de taille (1, 1, 2048), donc 2048 </a:t>
            </a:r>
            <a:r>
              <a:rPr lang="fr-MA" sz="2500" dirty="0" err="1"/>
              <a:t>features</a:t>
            </a:r>
            <a:r>
              <a:rPr lang="fr-MA" sz="25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MA" sz="2500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Imagenet logo">
            <a:extLst>
              <a:ext uri="{FF2B5EF4-FFF2-40B4-BE49-F238E27FC236}">
                <a16:creationId xmlns:a16="http://schemas.microsoft.com/office/drawing/2014/main" id="{EA634D30-8CF0-A569-AD76-BC6BC73B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13" y="1005534"/>
            <a:ext cx="22860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554108-50B1-5DE1-5B14-24026132F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5518487"/>
            <a:ext cx="6183085" cy="1308131"/>
          </a:xfrm>
          <a:prstGeom prst="rect">
            <a:avLst/>
          </a:prstGeom>
        </p:spPr>
      </p:pic>
      <p:sp>
        <p:nvSpPr>
          <p:cNvPr id="3" name="Oval 48">
            <a:extLst>
              <a:ext uri="{FF2B5EF4-FFF2-40B4-BE49-F238E27FC236}">
                <a16:creationId xmlns:a16="http://schemas.microsoft.com/office/drawing/2014/main" id="{3CE41078-185A-E7CE-7A0A-9C9683E602D6}"/>
              </a:ext>
            </a:extLst>
          </p:cNvPr>
          <p:cNvSpPr/>
          <p:nvPr/>
        </p:nvSpPr>
        <p:spPr>
          <a:xfrm>
            <a:off x="11740883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6895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042E9CE-22CB-45AB-B6F2-12B164EEB210}"/>
              </a:ext>
            </a:extLst>
          </p:cNvPr>
          <p:cNvSpPr txBox="1"/>
          <p:nvPr/>
        </p:nvSpPr>
        <p:spPr>
          <a:xfrm>
            <a:off x="55807" y="52758"/>
            <a:ext cx="37682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E63DF-EFDD-432D-8844-813663C93BC9}"/>
              </a:ext>
            </a:extLst>
          </p:cNvPr>
          <p:cNvGrpSpPr/>
          <p:nvPr/>
        </p:nvGrpSpPr>
        <p:grpSpPr>
          <a:xfrm>
            <a:off x="3652178" y="1388533"/>
            <a:ext cx="4595414" cy="6571264"/>
            <a:chOff x="3060249" y="1068459"/>
            <a:chExt cx="5682539" cy="812581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D639A86-EBB0-406C-B39C-3B6D3055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5629" y="3429000"/>
              <a:ext cx="2068512" cy="5765271"/>
            </a:xfrm>
            <a:custGeom>
              <a:avLst/>
              <a:gdLst>
                <a:gd name="T0" fmla="*/ 575 w 1649"/>
                <a:gd name="T1" fmla="*/ 4713 h 4903"/>
                <a:gd name="T2" fmla="*/ 605 w 1649"/>
                <a:gd name="T3" fmla="*/ 2629 h 4903"/>
                <a:gd name="T4" fmla="*/ 513 w 1649"/>
                <a:gd name="T5" fmla="*/ 1875 h 4903"/>
                <a:gd name="T6" fmla="*/ 264 w 1649"/>
                <a:gd name="T7" fmla="*/ 1470 h 4903"/>
                <a:gd name="T8" fmla="*/ 23 w 1649"/>
                <a:gd name="T9" fmla="*/ 1008 h 4903"/>
                <a:gd name="T10" fmla="*/ 62 w 1649"/>
                <a:gd name="T11" fmla="*/ 918 h 4903"/>
                <a:gd name="T12" fmla="*/ 347 w 1649"/>
                <a:gd name="T13" fmla="*/ 1150 h 4903"/>
                <a:gd name="T14" fmla="*/ 519 w 1649"/>
                <a:gd name="T15" fmla="*/ 1239 h 4903"/>
                <a:gd name="T16" fmla="*/ 519 w 1649"/>
                <a:gd name="T17" fmla="*/ 560 h 4903"/>
                <a:gd name="T18" fmla="*/ 503 w 1649"/>
                <a:gd name="T19" fmla="*/ 167 h 4903"/>
                <a:gd name="T20" fmla="*/ 646 w 1649"/>
                <a:gd name="T21" fmla="*/ 175 h 4903"/>
                <a:gd name="T22" fmla="*/ 739 w 1649"/>
                <a:gd name="T23" fmla="*/ 746 h 4903"/>
                <a:gd name="T24" fmla="*/ 803 w 1649"/>
                <a:gd name="T25" fmla="*/ 892 h 4903"/>
                <a:gd name="T26" fmla="*/ 831 w 1649"/>
                <a:gd name="T27" fmla="*/ 734 h 4903"/>
                <a:gd name="T28" fmla="*/ 880 w 1649"/>
                <a:gd name="T29" fmla="*/ 119 h 4903"/>
                <a:gd name="T30" fmla="*/ 992 w 1649"/>
                <a:gd name="T31" fmla="*/ 8 h 4903"/>
                <a:gd name="T32" fmla="*/ 1052 w 1649"/>
                <a:gd name="T33" fmla="*/ 286 h 4903"/>
                <a:gd name="T34" fmla="*/ 1054 w 1649"/>
                <a:gd name="T35" fmla="*/ 935 h 4903"/>
                <a:gd name="T36" fmla="*/ 1228 w 1649"/>
                <a:gd name="T37" fmla="*/ 352 h 4903"/>
                <a:gd name="T38" fmla="*/ 1271 w 1649"/>
                <a:gd name="T39" fmla="*/ 210 h 4903"/>
                <a:gd name="T40" fmla="*/ 1413 w 1649"/>
                <a:gd name="T41" fmla="*/ 254 h 4903"/>
                <a:gd name="T42" fmla="*/ 1343 w 1649"/>
                <a:gd name="T43" fmla="*/ 644 h 4903"/>
                <a:gd name="T44" fmla="*/ 1259 w 1649"/>
                <a:gd name="T45" fmla="*/ 1054 h 4903"/>
                <a:gd name="T46" fmla="*/ 1297 w 1649"/>
                <a:gd name="T47" fmla="*/ 1061 h 4903"/>
                <a:gd name="T48" fmla="*/ 1532 w 1649"/>
                <a:gd name="T49" fmla="*/ 523 h 4903"/>
                <a:gd name="T50" fmla="*/ 1632 w 1649"/>
                <a:gd name="T51" fmla="*/ 521 h 4903"/>
                <a:gd name="T52" fmla="*/ 1542 w 1649"/>
                <a:gd name="T53" fmla="*/ 889 h 4903"/>
                <a:gd name="T54" fmla="*/ 1428 w 1649"/>
                <a:gd name="T55" fmla="*/ 1261 h 4903"/>
                <a:gd name="T56" fmla="*/ 1224 w 1649"/>
                <a:gd name="T57" fmla="*/ 2008 h 4903"/>
                <a:gd name="T58" fmla="*/ 1209 w 1649"/>
                <a:gd name="T59" fmla="*/ 3034 h 4903"/>
                <a:gd name="T60" fmla="*/ 1241 w 1649"/>
                <a:gd name="T61" fmla="*/ 4511 h 4903"/>
                <a:gd name="T62" fmla="*/ 1222 w 1649"/>
                <a:gd name="T63" fmla="*/ 4903 h 4903"/>
                <a:gd name="T64" fmla="*/ 564 w 1649"/>
                <a:gd name="T65" fmla="*/ 4903 h 4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9" h="4903">
                  <a:moveTo>
                    <a:pt x="564" y="4903"/>
                  </a:moveTo>
                  <a:cubicBezTo>
                    <a:pt x="568" y="4837"/>
                    <a:pt x="574" y="4775"/>
                    <a:pt x="575" y="4713"/>
                  </a:cubicBezTo>
                  <a:cubicBezTo>
                    <a:pt x="584" y="4372"/>
                    <a:pt x="594" y="4031"/>
                    <a:pt x="599" y="3691"/>
                  </a:cubicBezTo>
                  <a:cubicBezTo>
                    <a:pt x="604" y="3337"/>
                    <a:pt x="604" y="2983"/>
                    <a:pt x="605" y="2629"/>
                  </a:cubicBezTo>
                  <a:cubicBezTo>
                    <a:pt x="605" y="2480"/>
                    <a:pt x="603" y="2331"/>
                    <a:pt x="596" y="2182"/>
                  </a:cubicBezTo>
                  <a:cubicBezTo>
                    <a:pt x="591" y="2075"/>
                    <a:pt x="574" y="1968"/>
                    <a:pt x="513" y="1875"/>
                  </a:cubicBezTo>
                  <a:cubicBezTo>
                    <a:pt x="481" y="1826"/>
                    <a:pt x="446" y="1778"/>
                    <a:pt x="409" y="1732"/>
                  </a:cubicBezTo>
                  <a:cubicBezTo>
                    <a:pt x="345" y="1653"/>
                    <a:pt x="305" y="1562"/>
                    <a:pt x="264" y="1470"/>
                  </a:cubicBezTo>
                  <a:cubicBezTo>
                    <a:pt x="210" y="1347"/>
                    <a:pt x="155" y="1224"/>
                    <a:pt x="96" y="1104"/>
                  </a:cubicBezTo>
                  <a:cubicBezTo>
                    <a:pt x="79" y="1068"/>
                    <a:pt x="49" y="1038"/>
                    <a:pt x="23" y="1008"/>
                  </a:cubicBezTo>
                  <a:cubicBezTo>
                    <a:pt x="8" y="990"/>
                    <a:pt x="0" y="972"/>
                    <a:pt x="9" y="949"/>
                  </a:cubicBezTo>
                  <a:cubicBezTo>
                    <a:pt x="18" y="925"/>
                    <a:pt x="38" y="918"/>
                    <a:pt x="62" y="918"/>
                  </a:cubicBezTo>
                  <a:cubicBezTo>
                    <a:pt x="110" y="920"/>
                    <a:pt x="151" y="942"/>
                    <a:pt x="191" y="965"/>
                  </a:cubicBezTo>
                  <a:cubicBezTo>
                    <a:pt x="266" y="1007"/>
                    <a:pt x="307" y="1079"/>
                    <a:pt x="347" y="1150"/>
                  </a:cubicBezTo>
                  <a:cubicBezTo>
                    <a:pt x="373" y="1195"/>
                    <a:pt x="398" y="1240"/>
                    <a:pt x="448" y="1263"/>
                  </a:cubicBezTo>
                  <a:cubicBezTo>
                    <a:pt x="486" y="1280"/>
                    <a:pt x="503" y="1276"/>
                    <a:pt x="519" y="1239"/>
                  </a:cubicBezTo>
                  <a:cubicBezTo>
                    <a:pt x="549" y="1170"/>
                    <a:pt x="561" y="1096"/>
                    <a:pt x="556" y="1022"/>
                  </a:cubicBezTo>
                  <a:cubicBezTo>
                    <a:pt x="547" y="868"/>
                    <a:pt x="531" y="714"/>
                    <a:pt x="519" y="560"/>
                  </a:cubicBezTo>
                  <a:cubicBezTo>
                    <a:pt x="510" y="446"/>
                    <a:pt x="503" y="331"/>
                    <a:pt x="496" y="216"/>
                  </a:cubicBezTo>
                  <a:cubicBezTo>
                    <a:pt x="495" y="200"/>
                    <a:pt x="497" y="183"/>
                    <a:pt x="503" y="167"/>
                  </a:cubicBezTo>
                  <a:cubicBezTo>
                    <a:pt x="518" y="126"/>
                    <a:pt x="547" y="105"/>
                    <a:pt x="586" y="108"/>
                  </a:cubicBezTo>
                  <a:cubicBezTo>
                    <a:pt x="627" y="111"/>
                    <a:pt x="639" y="146"/>
                    <a:pt x="646" y="175"/>
                  </a:cubicBezTo>
                  <a:cubicBezTo>
                    <a:pt x="663" y="252"/>
                    <a:pt x="676" y="329"/>
                    <a:pt x="688" y="407"/>
                  </a:cubicBezTo>
                  <a:cubicBezTo>
                    <a:pt x="706" y="520"/>
                    <a:pt x="720" y="633"/>
                    <a:pt x="739" y="746"/>
                  </a:cubicBezTo>
                  <a:cubicBezTo>
                    <a:pt x="746" y="789"/>
                    <a:pt x="759" y="827"/>
                    <a:pt x="774" y="867"/>
                  </a:cubicBezTo>
                  <a:cubicBezTo>
                    <a:pt x="779" y="882"/>
                    <a:pt x="787" y="895"/>
                    <a:pt x="803" y="892"/>
                  </a:cubicBezTo>
                  <a:cubicBezTo>
                    <a:pt x="819" y="890"/>
                    <a:pt x="820" y="869"/>
                    <a:pt x="821" y="860"/>
                  </a:cubicBezTo>
                  <a:cubicBezTo>
                    <a:pt x="827" y="816"/>
                    <a:pt x="828" y="778"/>
                    <a:pt x="831" y="734"/>
                  </a:cubicBezTo>
                  <a:cubicBezTo>
                    <a:pt x="842" y="578"/>
                    <a:pt x="851" y="422"/>
                    <a:pt x="863" y="266"/>
                  </a:cubicBezTo>
                  <a:cubicBezTo>
                    <a:pt x="867" y="213"/>
                    <a:pt x="872" y="171"/>
                    <a:pt x="880" y="119"/>
                  </a:cubicBezTo>
                  <a:cubicBezTo>
                    <a:pt x="883" y="100"/>
                    <a:pt x="894" y="72"/>
                    <a:pt x="903" y="56"/>
                  </a:cubicBezTo>
                  <a:cubicBezTo>
                    <a:pt x="925" y="17"/>
                    <a:pt x="956" y="0"/>
                    <a:pt x="992" y="8"/>
                  </a:cubicBezTo>
                  <a:cubicBezTo>
                    <a:pt x="1029" y="17"/>
                    <a:pt x="1040" y="50"/>
                    <a:pt x="1046" y="82"/>
                  </a:cubicBezTo>
                  <a:cubicBezTo>
                    <a:pt x="1059" y="149"/>
                    <a:pt x="1060" y="217"/>
                    <a:pt x="1052" y="286"/>
                  </a:cubicBezTo>
                  <a:cubicBezTo>
                    <a:pt x="1031" y="486"/>
                    <a:pt x="1027" y="687"/>
                    <a:pt x="1031" y="888"/>
                  </a:cubicBezTo>
                  <a:cubicBezTo>
                    <a:pt x="1031" y="891"/>
                    <a:pt x="1029" y="929"/>
                    <a:pt x="1054" y="935"/>
                  </a:cubicBezTo>
                  <a:cubicBezTo>
                    <a:pt x="1100" y="948"/>
                    <a:pt x="1140" y="715"/>
                    <a:pt x="1165" y="619"/>
                  </a:cubicBezTo>
                  <a:cubicBezTo>
                    <a:pt x="1189" y="530"/>
                    <a:pt x="1206" y="440"/>
                    <a:pt x="1228" y="352"/>
                  </a:cubicBezTo>
                  <a:cubicBezTo>
                    <a:pt x="1238" y="309"/>
                    <a:pt x="1251" y="267"/>
                    <a:pt x="1263" y="224"/>
                  </a:cubicBezTo>
                  <a:cubicBezTo>
                    <a:pt x="1265" y="219"/>
                    <a:pt x="1268" y="214"/>
                    <a:pt x="1271" y="210"/>
                  </a:cubicBezTo>
                  <a:cubicBezTo>
                    <a:pt x="1292" y="184"/>
                    <a:pt x="1314" y="160"/>
                    <a:pt x="1352" y="170"/>
                  </a:cubicBezTo>
                  <a:cubicBezTo>
                    <a:pt x="1383" y="178"/>
                    <a:pt x="1415" y="217"/>
                    <a:pt x="1413" y="254"/>
                  </a:cubicBezTo>
                  <a:cubicBezTo>
                    <a:pt x="1411" y="291"/>
                    <a:pt x="1401" y="328"/>
                    <a:pt x="1395" y="366"/>
                  </a:cubicBezTo>
                  <a:cubicBezTo>
                    <a:pt x="1380" y="451"/>
                    <a:pt x="1352" y="586"/>
                    <a:pt x="1343" y="644"/>
                  </a:cubicBezTo>
                  <a:cubicBezTo>
                    <a:pt x="1334" y="701"/>
                    <a:pt x="1300" y="835"/>
                    <a:pt x="1278" y="926"/>
                  </a:cubicBezTo>
                  <a:cubicBezTo>
                    <a:pt x="1263" y="966"/>
                    <a:pt x="1255" y="1030"/>
                    <a:pt x="1259" y="1054"/>
                  </a:cubicBezTo>
                  <a:cubicBezTo>
                    <a:pt x="1260" y="1060"/>
                    <a:pt x="1261" y="1070"/>
                    <a:pt x="1272" y="1073"/>
                  </a:cubicBezTo>
                  <a:cubicBezTo>
                    <a:pt x="1284" y="1076"/>
                    <a:pt x="1294" y="1068"/>
                    <a:pt x="1297" y="1061"/>
                  </a:cubicBezTo>
                  <a:cubicBezTo>
                    <a:pt x="1326" y="999"/>
                    <a:pt x="1358" y="937"/>
                    <a:pt x="1381" y="872"/>
                  </a:cubicBezTo>
                  <a:cubicBezTo>
                    <a:pt x="1424" y="753"/>
                    <a:pt x="1460" y="630"/>
                    <a:pt x="1532" y="523"/>
                  </a:cubicBezTo>
                  <a:cubicBezTo>
                    <a:pt x="1541" y="510"/>
                    <a:pt x="1553" y="497"/>
                    <a:pt x="1567" y="490"/>
                  </a:cubicBezTo>
                  <a:cubicBezTo>
                    <a:pt x="1595" y="476"/>
                    <a:pt x="1621" y="492"/>
                    <a:pt x="1632" y="521"/>
                  </a:cubicBezTo>
                  <a:cubicBezTo>
                    <a:pt x="1649" y="563"/>
                    <a:pt x="1639" y="604"/>
                    <a:pt x="1626" y="643"/>
                  </a:cubicBezTo>
                  <a:cubicBezTo>
                    <a:pt x="1600" y="726"/>
                    <a:pt x="1570" y="807"/>
                    <a:pt x="1542" y="889"/>
                  </a:cubicBezTo>
                  <a:cubicBezTo>
                    <a:pt x="1506" y="998"/>
                    <a:pt x="1464" y="1086"/>
                    <a:pt x="1428" y="1196"/>
                  </a:cubicBezTo>
                  <a:cubicBezTo>
                    <a:pt x="1424" y="1210"/>
                    <a:pt x="1429" y="1246"/>
                    <a:pt x="1428" y="1261"/>
                  </a:cubicBezTo>
                  <a:cubicBezTo>
                    <a:pt x="1412" y="1403"/>
                    <a:pt x="1371" y="1713"/>
                    <a:pt x="1319" y="1798"/>
                  </a:cubicBezTo>
                  <a:cubicBezTo>
                    <a:pt x="1235" y="1937"/>
                    <a:pt x="1249" y="1935"/>
                    <a:pt x="1224" y="2008"/>
                  </a:cubicBezTo>
                  <a:cubicBezTo>
                    <a:pt x="1215" y="2034"/>
                    <a:pt x="1214" y="2166"/>
                    <a:pt x="1214" y="2195"/>
                  </a:cubicBezTo>
                  <a:cubicBezTo>
                    <a:pt x="1212" y="2475"/>
                    <a:pt x="1210" y="2754"/>
                    <a:pt x="1209" y="3034"/>
                  </a:cubicBezTo>
                  <a:cubicBezTo>
                    <a:pt x="1209" y="3165"/>
                    <a:pt x="1210" y="3295"/>
                    <a:pt x="1213" y="3426"/>
                  </a:cubicBezTo>
                  <a:cubicBezTo>
                    <a:pt x="1221" y="3788"/>
                    <a:pt x="1231" y="4149"/>
                    <a:pt x="1241" y="4511"/>
                  </a:cubicBezTo>
                  <a:cubicBezTo>
                    <a:pt x="1244" y="4630"/>
                    <a:pt x="1252" y="4748"/>
                    <a:pt x="1257" y="4867"/>
                  </a:cubicBezTo>
                  <a:cubicBezTo>
                    <a:pt x="1259" y="4903"/>
                    <a:pt x="1258" y="4903"/>
                    <a:pt x="1222" y="4903"/>
                  </a:cubicBezTo>
                  <a:cubicBezTo>
                    <a:pt x="1015" y="4903"/>
                    <a:pt x="809" y="4903"/>
                    <a:pt x="602" y="4903"/>
                  </a:cubicBezTo>
                  <a:cubicBezTo>
                    <a:pt x="591" y="4903"/>
                    <a:pt x="580" y="4903"/>
                    <a:pt x="564" y="49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2A1AAA87-0D49-46BD-8B78-E62B9FF45C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27094">
              <a:off x="4086998" y="2844133"/>
              <a:ext cx="1013972" cy="160310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3392223D-342B-4F2B-9A5A-8857792A3E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858435">
              <a:off x="7043909" y="4244607"/>
              <a:ext cx="730250" cy="1154532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3A86751B-3605-4437-A755-83A98C3B0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096120">
              <a:off x="4167218" y="4603319"/>
              <a:ext cx="730250" cy="1154532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CA51DF67-90F1-41A1-8A5E-4C6644E9E1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84958" y="3931065"/>
              <a:ext cx="730250" cy="1154532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46AB132C-F979-4F88-9AB8-3B4C989366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95352">
              <a:off x="7446253" y="3055533"/>
              <a:ext cx="1004673" cy="1588397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99C8EC50-E17D-4BC4-9486-D321A46C09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0006">
              <a:off x="5709611" y="1722619"/>
              <a:ext cx="961894" cy="1520764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FC126F51-5956-43B7-B70A-147298F8FB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5456">
              <a:off x="4759886" y="2159430"/>
              <a:ext cx="730250" cy="1154532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5EF2664A-450E-4DA8-837E-E84485ECE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50896">
              <a:off x="6688593" y="2484292"/>
              <a:ext cx="730250" cy="1154532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14">
              <a:extLst>
                <a:ext uri="{FF2B5EF4-FFF2-40B4-BE49-F238E27FC236}">
                  <a16:creationId xmlns:a16="http://schemas.microsoft.com/office/drawing/2014/main" id="{057943C8-5EC2-41EF-8297-F0BCC68EA4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23736">
              <a:off x="6995496" y="1409753"/>
              <a:ext cx="649716" cy="1027207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14">
              <a:extLst>
                <a:ext uri="{FF2B5EF4-FFF2-40B4-BE49-F238E27FC236}">
                  <a16:creationId xmlns:a16="http://schemas.microsoft.com/office/drawing/2014/main" id="{FC19A70F-908E-4A34-861E-72966DB885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255972">
              <a:off x="3353273" y="3466176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915083CB-9EC9-47CE-8940-C4155DFDA0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588980">
              <a:off x="3944001" y="2025928"/>
              <a:ext cx="564440" cy="892385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1C5DCB5F-116F-42BA-A805-E1A271189E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45270">
              <a:off x="4933734" y="1130103"/>
              <a:ext cx="669303" cy="1058175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14">
              <a:extLst>
                <a:ext uri="{FF2B5EF4-FFF2-40B4-BE49-F238E27FC236}">
                  <a16:creationId xmlns:a16="http://schemas.microsoft.com/office/drawing/2014/main" id="{7CA33265-431D-41FE-B582-E559DC5B7E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103276">
              <a:off x="3196247" y="2850646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14">
              <a:extLst>
                <a:ext uri="{FF2B5EF4-FFF2-40B4-BE49-F238E27FC236}">
                  <a16:creationId xmlns:a16="http://schemas.microsoft.com/office/drawing/2014/main" id="{1E16B637-8673-409D-95C2-7A6E708A79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5335">
              <a:off x="7999796" y="4403310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D8FDC497-0708-466F-A494-327BC5B240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65883">
              <a:off x="7752641" y="1816641"/>
              <a:ext cx="527619" cy="83417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E519C25D-913F-4D34-8FF4-866D90074B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00000">
              <a:off x="4312506" y="1526617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C12DFA60-B565-4922-BEAB-8E4AEA3C64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5708">
              <a:off x="6496992" y="1166932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42B19EFD-358D-4AE3-98EE-AAA7C0D92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414" y="1068459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3985F962-F512-41F9-A1BC-D7E2789B5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18468">
              <a:off x="3358038" y="2311414"/>
              <a:ext cx="468144" cy="740140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BBF6973D-B905-425C-B1EA-FC60DDE77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174487">
              <a:off x="7951612" y="2480884"/>
              <a:ext cx="607367" cy="960253"/>
            </a:xfrm>
            <a:custGeom>
              <a:avLst/>
              <a:gdLst>
                <a:gd name="connsiteX0" fmla="*/ 0 w 730250"/>
                <a:gd name="connsiteY0" fmla="*/ 1150938 h 2301875"/>
                <a:gd name="connsiteX1" fmla="*/ 365125 w 730250"/>
                <a:gd name="connsiteY1" fmla="*/ 0 h 2301875"/>
                <a:gd name="connsiteX2" fmla="*/ 730250 w 730250"/>
                <a:gd name="connsiteY2" fmla="*/ 1150938 h 2301875"/>
                <a:gd name="connsiteX3" fmla="*/ 365125 w 730250"/>
                <a:gd name="connsiteY3" fmla="*/ 2301876 h 2301875"/>
                <a:gd name="connsiteX4" fmla="*/ 0 w 730250"/>
                <a:gd name="connsiteY4" fmla="*/ 1150938 h 2301875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  <a:gd name="connsiteX0" fmla="*/ 0 w 730250"/>
                <a:gd name="connsiteY0" fmla="*/ 1150938 h 2301876"/>
                <a:gd name="connsiteX1" fmla="*/ 365125 w 730250"/>
                <a:gd name="connsiteY1" fmla="*/ 0 h 2301876"/>
                <a:gd name="connsiteX2" fmla="*/ 730250 w 730250"/>
                <a:gd name="connsiteY2" fmla="*/ 1150938 h 2301876"/>
                <a:gd name="connsiteX3" fmla="*/ 365125 w 730250"/>
                <a:gd name="connsiteY3" fmla="*/ 2301876 h 2301876"/>
                <a:gd name="connsiteX4" fmla="*/ 0 w 730250"/>
                <a:gd name="connsiteY4" fmla="*/ 1150938 h 2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2301876">
                  <a:moveTo>
                    <a:pt x="0" y="1150938"/>
                  </a:moveTo>
                  <a:cubicBezTo>
                    <a:pt x="0" y="515292"/>
                    <a:pt x="362438" y="0"/>
                    <a:pt x="365125" y="0"/>
                  </a:cubicBezTo>
                  <a:cubicBezTo>
                    <a:pt x="367812" y="0"/>
                    <a:pt x="730250" y="515292"/>
                    <a:pt x="730250" y="1150938"/>
                  </a:cubicBezTo>
                  <a:cubicBezTo>
                    <a:pt x="730250" y="1786584"/>
                    <a:pt x="365695" y="2301876"/>
                    <a:pt x="365125" y="2301876"/>
                  </a:cubicBezTo>
                  <a:cubicBezTo>
                    <a:pt x="364555" y="2301876"/>
                    <a:pt x="0" y="1786584"/>
                    <a:pt x="0" y="1150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3A6155D-5666-4113-9FAC-01A1D3DF6A91}"/>
              </a:ext>
            </a:extLst>
          </p:cNvPr>
          <p:cNvSpPr txBox="1"/>
          <p:nvPr/>
        </p:nvSpPr>
        <p:spPr>
          <a:xfrm>
            <a:off x="175543" y="2593192"/>
            <a:ext cx="290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sz="2800" b="1" dirty="0">
                <a:solidFill>
                  <a:schemeClr val="bg1"/>
                </a:solidFill>
              </a:rPr>
              <a:t>PROBLEMATIQUE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F649C0-7B62-4750-B211-D8D4708806EB}"/>
              </a:ext>
            </a:extLst>
          </p:cNvPr>
          <p:cNvSpPr txBox="1"/>
          <p:nvPr/>
        </p:nvSpPr>
        <p:spPr>
          <a:xfrm>
            <a:off x="408479" y="5866229"/>
            <a:ext cx="19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sz="3200" dirty="0">
                <a:solidFill>
                  <a:schemeClr val="bg1"/>
                </a:solidFill>
              </a:rPr>
              <a:t>BIG DATA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0647B-1675-410F-8B84-0AE555F1F4F6}"/>
              </a:ext>
            </a:extLst>
          </p:cNvPr>
          <p:cNvSpPr txBox="1"/>
          <p:nvPr/>
        </p:nvSpPr>
        <p:spPr>
          <a:xfrm>
            <a:off x="8699114" y="2653759"/>
            <a:ext cx="300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E37AF9-4073-4233-B4C7-20C1B6B9A1EA}"/>
              </a:ext>
            </a:extLst>
          </p:cNvPr>
          <p:cNvSpPr txBox="1"/>
          <p:nvPr/>
        </p:nvSpPr>
        <p:spPr>
          <a:xfrm>
            <a:off x="8513413" y="6000946"/>
            <a:ext cx="300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622F7A-EB2D-294D-7A08-4D1D2233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2" y="954040"/>
            <a:ext cx="2532703" cy="14588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7BD6A0-1C8B-0373-32A1-51914741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9" y="3653896"/>
            <a:ext cx="2336340" cy="1944724"/>
          </a:xfrm>
          <a:prstGeom prst="rect">
            <a:avLst/>
          </a:prstGeom>
          <a:pattFill prst="pct90">
            <a:fgClr>
              <a:srgbClr val="0BBE02"/>
            </a:fgClr>
            <a:bgClr>
              <a:schemeClr val="bg1"/>
            </a:bgClr>
          </a:pattFill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CD17FE-C3C8-AD46-7761-7BC65FBF9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69" y="925289"/>
            <a:ext cx="2431325" cy="1684300"/>
          </a:xfrm>
          <a:prstGeom prst="rect">
            <a:avLst/>
          </a:prstGeom>
          <a:pattFill prst="pct80">
            <a:fgClr>
              <a:srgbClr val="0BBE02"/>
            </a:fgClr>
            <a:bgClr>
              <a:schemeClr val="bg1"/>
            </a:bgClr>
          </a:pattFill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E76A60A-C067-9949-3F85-5D7840819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114" y="3681022"/>
            <a:ext cx="2362109" cy="2126654"/>
          </a:xfrm>
          <a:prstGeom prst="rect">
            <a:avLst/>
          </a:prstGeom>
        </p:spPr>
      </p:pic>
      <p:sp>
        <p:nvSpPr>
          <p:cNvPr id="18" name="Oval 48">
            <a:extLst>
              <a:ext uri="{FF2B5EF4-FFF2-40B4-BE49-F238E27FC236}">
                <a16:creationId xmlns:a16="http://schemas.microsoft.com/office/drawing/2014/main" id="{EDB5910E-0467-B084-3639-842B294B909C}"/>
              </a:ext>
            </a:extLst>
          </p:cNvPr>
          <p:cNvSpPr/>
          <p:nvPr/>
        </p:nvSpPr>
        <p:spPr>
          <a:xfrm>
            <a:off x="11737841" y="6409785"/>
            <a:ext cx="451117" cy="451117"/>
          </a:xfrm>
          <a:prstGeom prst="ellipse">
            <a:avLst/>
          </a:prstGeom>
          <a:solidFill>
            <a:srgbClr val="0A4B25">
              <a:lumMod val="75000"/>
              <a:lumOff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1183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85B5F-201C-1ABC-24BE-D0CD6FCB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36538" cy="973818"/>
          </a:xfrm>
        </p:spPr>
        <p:txBody>
          <a:bodyPr>
            <a:normAutofit fontScale="90000"/>
          </a:bodyPr>
          <a:lstStyle/>
          <a:p>
            <a:r>
              <a:rPr lang="fr-MA" sz="3600" b="1" u="sng" dirty="0">
                <a:solidFill>
                  <a:srgbClr val="00B050"/>
                </a:solidFill>
              </a:rPr>
              <a:t>Réduction de dimension en utilisant l’ACP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26DCAB-F91A-CCA3-A5A8-186BC6FB4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4506686"/>
            <a:ext cx="5263135" cy="1513111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D882ADC-275A-BB0E-79B9-19D8527AFA53}"/>
              </a:ext>
            </a:extLst>
          </p:cNvPr>
          <p:cNvSpPr/>
          <p:nvPr/>
        </p:nvSpPr>
        <p:spPr>
          <a:xfrm>
            <a:off x="3668483" y="6019798"/>
            <a:ext cx="3135087" cy="77288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0276F9D-AB53-F330-D6F4-BE7FF9770DA4}"/>
              </a:ext>
            </a:extLst>
          </p:cNvPr>
          <p:cNvSpPr txBox="1">
            <a:spLocks/>
          </p:cNvSpPr>
          <p:nvPr/>
        </p:nvSpPr>
        <p:spPr>
          <a:xfrm>
            <a:off x="6881882" y="6115479"/>
            <a:ext cx="4474029" cy="718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MA" sz="1800" dirty="0">
                <a:solidFill>
                  <a:schemeClr val="accent5">
                    <a:lumMod val="75000"/>
                  </a:schemeClr>
                </a:solidFill>
              </a:rPr>
              <a:t>enregistrées au format parquet (réduit) dans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MA" sz="1800" dirty="0">
                <a:solidFill>
                  <a:schemeClr val="accent5">
                    <a:lumMod val="75000"/>
                  </a:schemeClr>
                </a:solidFill>
              </a:rPr>
              <a:t>S3</a:t>
            </a:r>
          </a:p>
        </p:txBody>
      </p:sp>
      <p:sp>
        <p:nvSpPr>
          <p:cNvPr id="17" name="Google Shape;296;p38">
            <a:extLst>
              <a:ext uri="{FF2B5EF4-FFF2-40B4-BE49-F238E27FC236}">
                <a16:creationId xmlns:a16="http://schemas.microsoft.com/office/drawing/2014/main" id="{3EDFAFE5-B437-4A46-EFB7-A7CC4879BBEE}"/>
              </a:ext>
            </a:extLst>
          </p:cNvPr>
          <p:cNvSpPr txBox="1">
            <a:spLocks/>
          </p:cNvSpPr>
          <p:nvPr/>
        </p:nvSpPr>
        <p:spPr>
          <a:xfrm>
            <a:off x="189017" y="5889171"/>
            <a:ext cx="3401154" cy="97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fr-MA" sz="1900" dirty="0" err="1">
                <a:solidFill>
                  <a:schemeClr val="accent5">
                    <a:lumMod val="75000"/>
                  </a:schemeClr>
                </a:solidFill>
              </a:rPr>
              <a:t>vectors_pca</a:t>
            </a:r>
            <a:r>
              <a:rPr lang="fr-MA" sz="1900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fr-MA" sz="1900" dirty="0" err="1">
                <a:solidFill>
                  <a:schemeClr val="accent5">
                    <a:lumMod val="75000"/>
                  </a:schemeClr>
                </a:solidFill>
              </a:rPr>
              <a:t>features</a:t>
            </a:r>
            <a:r>
              <a:rPr lang="fr-MA" sz="1900" dirty="0">
                <a:solidFill>
                  <a:schemeClr val="accent5">
                    <a:lumMod val="75000"/>
                  </a:schemeClr>
                </a:solidFill>
              </a:rPr>
              <a:t> extraction des images réduites </a:t>
            </a:r>
            <a:endParaRPr lang="en-US" sz="19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9522390D-C9E1-9B7A-9412-8F8DC3E0F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668410"/>
              </p:ext>
            </p:extLst>
          </p:nvPr>
        </p:nvGraphicFramePr>
        <p:xfrm>
          <a:off x="6664168" y="250372"/>
          <a:ext cx="4038606" cy="5769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4AE2F1E1-81BA-5D7D-95D0-4B88967B6C9E}"/>
              </a:ext>
            </a:extLst>
          </p:cNvPr>
          <p:cNvSpPr/>
          <p:nvPr/>
        </p:nvSpPr>
        <p:spPr>
          <a:xfrm>
            <a:off x="8015586" y="2083103"/>
            <a:ext cx="1335769" cy="2103966"/>
          </a:xfrm>
          <a:prstGeom prst="downArrow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2300" b="1" dirty="0">
                <a:solidFill>
                  <a:srgbClr val="00B0F0"/>
                </a:solidFill>
              </a:rPr>
              <a:t>ACP</a:t>
            </a:r>
          </a:p>
        </p:txBody>
      </p:sp>
      <p:sp>
        <p:nvSpPr>
          <p:cNvPr id="20" name="Google Shape;296;p38">
            <a:extLst>
              <a:ext uri="{FF2B5EF4-FFF2-40B4-BE49-F238E27FC236}">
                <a16:creationId xmlns:a16="http://schemas.microsoft.com/office/drawing/2014/main" id="{0DE49313-84EE-1B9F-254B-1C445384C5EE}"/>
              </a:ext>
            </a:extLst>
          </p:cNvPr>
          <p:cNvSpPr txBox="1">
            <a:spLocks/>
          </p:cNvSpPr>
          <p:nvPr/>
        </p:nvSpPr>
        <p:spPr>
          <a:xfrm>
            <a:off x="9090097" y="4187069"/>
            <a:ext cx="2575949" cy="118654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fr-MA" dirty="0">
                <a:solidFill>
                  <a:schemeClr val="bg1"/>
                </a:solidFill>
              </a:rPr>
              <a:t>composantes principales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263E3-520E-7020-BA12-027DE8BF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2" y="783543"/>
            <a:ext cx="4381741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96;p38">
            <a:extLst>
              <a:ext uri="{FF2B5EF4-FFF2-40B4-BE49-F238E27FC236}">
                <a16:creationId xmlns:a16="http://schemas.microsoft.com/office/drawing/2014/main" id="{FEB5CA12-7DA4-544F-2A4D-660176A8CB53}"/>
              </a:ext>
            </a:extLst>
          </p:cNvPr>
          <p:cNvSpPr txBox="1">
            <a:spLocks/>
          </p:cNvSpPr>
          <p:nvPr/>
        </p:nvSpPr>
        <p:spPr>
          <a:xfrm>
            <a:off x="189016" y="3429000"/>
            <a:ext cx="6547521" cy="118654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fr-MA">
                <a:solidFill>
                  <a:schemeClr val="accent5">
                    <a:lumMod val="75000"/>
                  </a:schemeClr>
                </a:solidFill>
              </a:rPr>
              <a:t>100 </a:t>
            </a:r>
            <a:r>
              <a:rPr lang="fr-MA" dirty="0">
                <a:solidFill>
                  <a:schemeClr val="accent5">
                    <a:lumMod val="75000"/>
                  </a:schemeClr>
                </a:solidFill>
              </a:rPr>
              <a:t>composantes expliquent 85% de la variance totale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Oval 48">
            <a:extLst>
              <a:ext uri="{FF2B5EF4-FFF2-40B4-BE49-F238E27FC236}">
                <a16:creationId xmlns:a16="http://schemas.microsoft.com/office/drawing/2014/main" id="{558C657D-8105-5A27-46C0-F7DB39703458}"/>
              </a:ext>
            </a:extLst>
          </p:cNvPr>
          <p:cNvSpPr/>
          <p:nvPr/>
        </p:nvSpPr>
        <p:spPr>
          <a:xfrm>
            <a:off x="11666046" y="6382821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81664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415204" y="2620174"/>
            <a:ext cx="5943600" cy="18091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MA" dirty="0"/>
              <a:t>CONCLUSION</a:t>
            </a:r>
            <a:endParaRPr dirty="0"/>
          </a:p>
        </p:txBody>
      </p:sp>
      <p:sp>
        <p:nvSpPr>
          <p:cNvPr id="246" name="Google Shape;246;p35"/>
          <p:cNvSpPr/>
          <p:nvPr/>
        </p:nvSpPr>
        <p:spPr>
          <a:xfrm>
            <a:off x="10428631" y="4570933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602A7D05-47AD-45DB-2FD5-783150DE54D8}"/>
              </a:ext>
            </a:extLst>
          </p:cNvPr>
          <p:cNvSpPr/>
          <p:nvPr/>
        </p:nvSpPr>
        <p:spPr>
          <a:xfrm>
            <a:off x="9076341" y="1919942"/>
            <a:ext cx="1440000" cy="1440000"/>
          </a:xfrm>
          <a:prstGeom prst="donut">
            <a:avLst>
              <a:gd name="adj" fmla="val 5375"/>
            </a:avLst>
          </a:prstGeom>
          <a:gradFill>
            <a:gsLst>
              <a:gs pos="0">
                <a:srgbClr val="FFFF00"/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ircle: Hollow 11">
            <a:extLst>
              <a:ext uri="{FF2B5EF4-FFF2-40B4-BE49-F238E27FC236}">
                <a16:creationId xmlns:a16="http://schemas.microsoft.com/office/drawing/2014/main" id="{8474D9E7-8077-BAAF-A0A6-B3222DB6F195}"/>
              </a:ext>
            </a:extLst>
          </p:cNvPr>
          <p:cNvSpPr/>
          <p:nvPr/>
        </p:nvSpPr>
        <p:spPr>
          <a:xfrm>
            <a:off x="8716341" y="1559942"/>
            <a:ext cx="2160000" cy="2160000"/>
          </a:xfrm>
          <a:prstGeom prst="donut">
            <a:avLst>
              <a:gd name="adj" fmla="val 2398"/>
            </a:avLst>
          </a:prstGeom>
          <a:gradFill flip="none" rotWithShape="1">
            <a:gsLst>
              <a:gs pos="0">
                <a:srgbClr val="66FFFF"/>
              </a:gs>
              <a:gs pos="85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ircle: Hollow 12">
            <a:extLst>
              <a:ext uri="{FF2B5EF4-FFF2-40B4-BE49-F238E27FC236}">
                <a16:creationId xmlns:a16="http://schemas.microsoft.com/office/drawing/2014/main" id="{86C5A33B-E86B-EDE9-6C09-4F2E14471112}"/>
              </a:ext>
            </a:extLst>
          </p:cNvPr>
          <p:cNvSpPr/>
          <p:nvPr/>
        </p:nvSpPr>
        <p:spPr>
          <a:xfrm>
            <a:off x="8356341" y="1199942"/>
            <a:ext cx="2880000" cy="2880000"/>
          </a:xfrm>
          <a:prstGeom prst="donut">
            <a:avLst>
              <a:gd name="adj" fmla="val 2398"/>
            </a:avLst>
          </a:prstGeom>
          <a:gradFill flip="none" rotWithShape="1">
            <a:gsLst>
              <a:gs pos="0">
                <a:srgbClr val="66FF33"/>
              </a:gs>
              <a:gs pos="8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ircle: Hollow 13">
            <a:extLst>
              <a:ext uri="{FF2B5EF4-FFF2-40B4-BE49-F238E27FC236}">
                <a16:creationId xmlns:a16="http://schemas.microsoft.com/office/drawing/2014/main" id="{F3FE61BB-BCAE-E18C-BDBE-D3A6C8376CAB}"/>
              </a:ext>
            </a:extLst>
          </p:cNvPr>
          <p:cNvSpPr/>
          <p:nvPr/>
        </p:nvSpPr>
        <p:spPr>
          <a:xfrm>
            <a:off x="7996341" y="829309"/>
            <a:ext cx="3600000" cy="3600000"/>
          </a:xfrm>
          <a:prstGeom prst="donut">
            <a:avLst>
              <a:gd name="adj" fmla="val 4617"/>
            </a:avLst>
          </a:prstGeom>
          <a:gradFill flip="none" rotWithShape="1">
            <a:gsLst>
              <a:gs pos="0">
                <a:srgbClr val="FF6600"/>
              </a:gs>
              <a:gs pos="85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B01FB3-FFD6-8BC4-8CBF-211AF2F6B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4035" cy="1006742"/>
          </a:xfrm>
          <a:prstGeom prst="rect">
            <a:avLst/>
          </a:prstGeom>
        </p:spPr>
      </p:pic>
      <p:sp>
        <p:nvSpPr>
          <p:cNvPr id="7" name="Oval 48">
            <a:extLst>
              <a:ext uri="{FF2B5EF4-FFF2-40B4-BE49-F238E27FC236}">
                <a16:creationId xmlns:a16="http://schemas.microsoft.com/office/drawing/2014/main" id="{4720DAB5-F92E-7005-E586-5E1CE70A0BF5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9362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0" y="420031"/>
            <a:ext cx="4983600" cy="63090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Conclusion</a:t>
            </a:r>
            <a:endParaRPr sz="40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533441" y="1842803"/>
            <a:ext cx="954924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800" dirty="0">
                <a:solidFill>
                  <a:srgbClr val="FFC000"/>
                </a:solidFill>
              </a:rPr>
              <a:t>Prise en main </a:t>
            </a:r>
            <a:r>
              <a:rPr lang="fr-MA" sz="2800" dirty="0" err="1">
                <a:solidFill>
                  <a:srgbClr val="FFC000"/>
                </a:solidFill>
              </a:rPr>
              <a:t>Pyspark</a:t>
            </a:r>
            <a:endParaRPr lang="fr-MA" sz="28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800" dirty="0">
                <a:solidFill>
                  <a:srgbClr val="FFC000"/>
                </a:solidFill>
              </a:rPr>
              <a:t>Découverte de l’écosystème AWS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3AFC381-3274-01C9-9EF4-D1D023891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965" y="0"/>
            <a:ext cx="1394035" cy="1006742"/>
          </a:xfrm>
          <a:prstGeom prst="rect">
            <a:avLst/>
          </a:prstGeom>
        </p:spPr>
      </p:pic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8C5B2218-13BE-1A73-8281-B94CA238EC1F}"/>
              </a:ext>
            </a:extLst>
          </p:cNvPr>
          <p:cNvSpPr txBox="1">
            <a:spLocks/>
          </p:cNvSpPr>
          <p:nvPr/>
        </p:nvSpPr>
        <p:spPr>
          <a:xfrm>
            <a:off x="-1" y="1183074"/>
            <a:ext cx="49836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13333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3000" dirty="0">
                <a:solidFill>
                  <a:srgbClr val="CDEF01"/>
                </a:solidFill>
              </a:rPr>
              <a:t>Enseignements</a:t>
            </a:r>
            <a:endParaRPr lang="fr-MA" sz="3000" kern="0" dirty="0">
              <a:solidFill>
                <a:srgbClr val="CDEF01"/>
              </a:solidFill>
            </a:endParaRPr>
          </a:p>
        </p:txBody>
      </p:sp>
      <p:sp>
        <p:nvSpPr>
          <p:cNvPr id="4" name="Google Shape;492;p45">
            <a:extLst>
              <a:ext uri="{FF2B5EF4-FFF2-40B4-BE49-F238E27FC236}">
                <a16:creationId xmlns:a16="http://schemas.microsoft.com/office/drawing/2014/main" id="{279E523B-75D8-C4E6-8695-EBF050B9F7A5}"/>
              </a:ext>
            </a:extLst>
          </p:cNvPr>
          <p:cNvSpPr txBox="1">
            <a:spLocks/>
          </p:cNvSpPr>
          <p:nvPr/>
        </p:nvSpPr>
        <p:spPr>
          <a:xfrm>
            <a:off x="-1" y="3111726"/>
            <a:ext cx="49836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13333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 Deca"/>
              <a:buNone/>
              <a:defRPr sz="64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3000" dirty="0">
                <a:solidFill>
                  <a:srgbClr val="CDEF01"/>
                </a:solidFill>
              </a:rPr>
              <a:t>Difficultés rencontrées</a:t>
            </a:r>
            <a:endParaRPr lang="fr-MA" sz="3000" kern="0" dirty="0">
              <a:solidFill>
                <a:srgbClr val="CDEF01"/>
              </a:solidFill>
            </a:endParaRPr>
          </a:p>
        </p:txBody>
      </p:sp>
      <p:sp>
        <p:nvSpPr>
          <p:cNvPr id="5" name="Google Shape;493;p45">
            <a:extLst>
              <a:ext uri="{FF2B5EF4-FFF2-40B4-BE49-F238E27FC236}">
                <a16:creationId xmlns:a16="http://schemas.microsoft.com/office/drawing/2014/main" id="{15C69E83-5047-1DAC-CB53-EBE03D421EDC}"/>
              </a:ext>
            </a:extLst>
          </p:cNvPr>
          <p:cNvSpPr txBox="1"/>
          <p:nvPr/>
        </p:nvSpPr>
        <p:spPr>
          <a:xfrm>
            <a:off x="533440" y="3887648"/>
            <a:ext cx="9549245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800" dirty="0">
                <a:solidFill>
                  <a:srgbClr val="FFC000"/>
                </a:solidFill>
              </a:rPr>
              <a:t>Nombreuses possibilités techniques : choix complexes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800" dirty="0" err="1">
                <a:solidFill>
                  <a:srgbClr val="FFC000"/>
                </a:solidFill>
              </a:rPr>
              <a:t>Débug</a:t>
            </a:r>
            <a:r>
              <a:rPr lang="fr-MA" sz="2800" dirty="0">
                <a:solidFill>
                  <a:srgbClr val="FFC000"/>
                </a:solidFill>
              </a:rPr>
              <a:t> complexe dû à des erreurs peu explicites (superposition Spark/Java) </a:t>
            </a:r>
          </a:p>
        </p:txBody>
      </p:sp>
      <p:sp>
        <p:nvSpPr>
          <p:cNvPr id="6" name="Oval 48">
            <a:extLst>
              <a:ext uri="{FF2B5EF4-FFF2-40B4-BE49-F238E27FC236}">
                <a16:creationId xmlns:a16="http://schemas.microsoft.com/office/drawing/2014/main" id="{BC05E910-2341-3C76-FCDC-7FED6C5CBD3B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1689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145471" y="1174173"/>
            <a:ext cx="6182591" cy="152746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MA" sz="4500" u="sng" dirty="0"/>
              <a:t>I - PROBLÉMATIQUE</a:t>
            </a:r>
            <a:endParaRPr sz="4500" u="sng"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45470" y="3085935"/>
            <a:ext cx="6369629" cy="16523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2133"/>
              </a:spcAft>
              <a:buFont typeface="Wingdings" panose="05000000000000000000" pitchFamily="2" charset="2"/>
              <a:buChar char="ü"/>
            </a:pPr>
            <a:r>
              <a:rPr lang="fr-MA" sz="2800" dirty="0"/>
              <a:t>Rappel de la problématique</a:t>
            </a:r>
          </a:p>
          <a:p>
            <a:pPr marL="342900" indent="-342900">
              <a:spcAft>
                <a:spcPts val="2133"/>
              </a:spcAft>
              <a:buFont typeface="Wingdings" panose="05000000000000000000" pitchFamily="2" charset="2"/>
              <a:buChar char="ü"/>
            </a:pPr>
            <a:r>
              <a:rPr lang="fr-MA" sz="2800" dirty="0"/>
              <a:t>Présentation du jeu de données</a:t>
            </a:r>
            <a:endParaRPr sz="2800" dirty="0"/>
          </a:p>
        </p:txBody>
      </p:sp>
      <p:sp>
        <p:nvSpPr>
          <p:cNvPr id="245" name="Google Shape;245;p35"/>
          <p:cNvSpPr txBox="1"/>
          <p:nvPr/>
        </p:nvSpPr>
        <p:spPr>
          <a:xfrm>
            <a:off x="8218800" y="840000"/>
            <a:ext cx="3013186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800" i="1" kern="0" dirty="0">
                <a:solidFill>
                  <a:srgbClr val="FFFFFF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Fruit</a:t>
            </a:r>
            <a:endParaRPr sz="2800" i="1" kern="0" dirty="0">
              <a:solidFill>
                <a:srgbClr val="FFFFFF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10428631" y="4570933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Oval 48">
            <a:extLst>
              <a:ext uri="{FF2B5EF4-FFF2-40B4-BE49-F238E27FC236}">
                <a16:creationId xmlns:a16="http://schemas.microsoft.com/office/drawing/2014/main" id="{C8FF9E0E-4891-82B2-C6F8-B67FA503F812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5CEE8C-3747-CD0A-BBD4-35E1F2C63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18"/>
            <a:ext cx="1394035" cy="1006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E02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25F18-03A5-A0DD-C214-EDF288FF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4" y="857482"/>
            <a:ext cx="7242463" cy="726534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900" b="1" dirty="0">
                <a:solidFill>
                  <a:srgbClr val="C00000"/>
                </a:solidFill>
              </a:rPr>
              <a:t>Fruits! : </a:t>
            </a:r>
            <a:r>
              <a:rPr lang="fr-MA" sz="2900" dirty="0"/>
              <a:t>Startup </a:t>
            </a:r>
            <a:r>
              <a:rPr lang="fr-MA" sz="2900" dirty="0" err="1"/>
              <a:t>AgriTech</a:t>
            </a:r>
            <a:r>
              <a:rPr lang="fr-MA" sz="2900" dirty="0"/>
              <a:t> </a:t>
            </a:r>
            <a:br>
              <a:rPr lang="fr-MA" sz="2200" dirty="0"/>
            </a:br>
            <a:endParaRPr lang="fr-MA" sz="2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5F4527-7DCC-6317-8E79-74418D26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719493"/>
            <a:ext cx="2254826" cy="1441533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863EEAE-12B1-6826-60AE-E303D0850ADB}"/>
              </a:ext>
            </a:extLst>
          </p:cNvPr>
          <p:cNvSpPr txBox="1">
            <a:spLocks/>
          </p:cNvSpPr>
          <p:nvPr/>
        </p:nvSpPr>
        <p:spPr>
          <a:xfrm>
            <a:off x="62344" y="1357798"/>
            <a:ext cx="12240491" cy="1202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Produits :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MA" sz="2000" dirty="0"/>
              <a:t>     </a:t>
            </a:r>
            <a:r>
              <a:rPr lang="fr-MA" sz="2400" b="1" dirty="0"/>
              <a:t>Application smartphone grand public de reconnaissance de fruit et affichage d’informations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MA" sz="2400" b="1" dirty="0"/>
              <a:t>     Développement de robots cueilleurs intelligents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048224-0837-0E66-30CA-9DDD3D40C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70" y="2719493"/>
            <a:ext cx="2380385" cy="14415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87BB20-8400-815B-9EBA-1E59CECF2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2719493"/>
            <a:ext cx="2428009" cy="14415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7FD493-A7EF-E2AF-255F-77A9CC621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2" y="1"/>
            <a:ext cx="1873827" cy="123672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3197AE4-22CB-572E-C901-085C76EA2602}"/>
              </a:ext>
            </a:extLst>
          </p:cNvPr>
          <p:cNvSpPr txBox="1">
            <a:spLocks/>
          </p:cNvSpPr>
          <p:nvPr/>
        </p:nvSpPr>
        <p:spPr>
          <a:xfrm>
            <a:off x="62345" y="4331907"/>
            <a:ext cx="12129655" cy="190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MA" sz="2400" b="1" dirty="0"/>
              <a:t>Objectif : Mettre en place l’architecture Big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MA" sz="2400" b="1" dirty="0"/>
              <a:t>    Preprocessing et réduction de dimension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MA" sz="2400" b="1" dirty="0"/>
              <a:t>    Anticipation du passage à l’échelle dans un contexte d’adoption massive</a:t>
            </a:r>
          </a:p>
          <a:p>
            <a:pPr>
              <a:lnSpc>
                <a:spcPct val="150000"/>
              </a:lnSpc>
            </a:pPr>
            <a:endParaRPr lang="fr-MA" sz="2400" b="1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A0114FF-CF3D-2EDF-81C8-2BC9DE9CC9D7}"/>
              </a:ext>
            </a:extLst>
          </p:cNvPr>
          <p:cNvSpPr txBox="1">
            <a:spLocks/>
          </p:cNvSpPr>
          <p:nvPr/>
        </p:nvSpPr>
        <p:spPr>
          <a:xfrm>
            <a:off x="62345" y="6112122"/>
            <a:ext cx="7834745" cy="57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  Moyens </a:t>
            </a:r>
            <a:r>
              <a:rPr lang="fr-MA" sz="2600" dirty="0">
                <a:solidFill>
                  <a:srgbClr val="C00000"/>
                </a:solidFill>
              </a:rPr>
              <a:t>: </a:t>
            </a:r>
            <a:r>
              <a:rPr lang="fr-MA" sz="2400" b="1" dirty="0"/>
              <a:t>Scripts </a:t>
            </a:r>
            <a:r>
              <a:rPr lang="fr-MA" sz="2400" b="1" dirty="0" err="1"/>
              <a:t>pyspark</a:t>
            </a:r>
            <a:r>
              <a:rPr lang="fr-MA" sz="2400" b="1" dirty="0"/>
              <a:t> + solution évolutive</a:t>
            </a:r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CFC72E69-9FAF-E5B3-D283-53F3BA104C8A}"/>
              </a:ext>
            </a:extLst>
          </p:cNvPr>
          <p:cNvSpPr txBox="1"/>
          <p:nvPr/>
        </p:nvSpPr>
        <p:spPr>
          <a:xfrm>
            <a:off x="155864" y="129511"/>
            <a:ext cx="360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sz="3600" dirty="0">
                <a:solidFill>
                  <a:srgbClr val="F2A50C"/>
                </a:solidFill>
              </a:rPr>
              <a:t>Problématique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2A50C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Oval 48">
            <a:extLst>
              <a:ext uri="{FF2B5EF4-FFF2-40B4-BE49-F238E27FC236}">
                <a16:creationId xmlns:a16="http://schemas.microsoft.com/office/drawing/2014/main" id="{3D809761-3481-E3D8-9BB4-2034E03B6201}"/>
              </a:ext>
            </a:extLst>
          </p:cNvPr>
          <p:cNvSpPr/>
          <p:nvPr/>
        </p:nvSpPr>
        <p:spPr>
          <a:xfrm>
            <a:off x="11702005" y="6406883"/>
            <a:ext cx="451117" cy="451117"/>
          </a:xfrm>
          <a:prstGeom prst="ellipse">
            <a:avLst/>
          </a:prstGeom>
          <a:solidFill>
            <a:srgbClr val="0A4B25">
              <a:lumMod val="75000"/>
              <a:lumOff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8113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E02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25F18-03A5-A0DD-C214-EDF288FF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" y="905252"/>
            <a:ext cx="1423555" cy="558708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Origine</a:t>
            </a:r>
            <a:r>
              <a:rPr lang="fr-MA" sz="2000" b="1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47FD493-A7EF-E2AF-255F-77A9CC62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1"/>
            <a:ext cx="1790700" cy="1181862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3F676E-393D-B79F-D4EE-2D4DF9A7B4EA}"/>
              </a:ext>
            </a:extLst>
          </p:cNvPr>
          <p:cNvSpPr txBox="1">
            <a:spLocks/>
          </p:cNvSpPr>
          <p:nvPr/>
        </p:nvSpPr>
        <p:spPr>
          <a:xfrm>
            <a:off x="523329" y="1244095"/>
            <a:ext cx="9511146" cy="123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000" b="1" dirty="0"/>
              <a:t>Images de fruits et labels associés (Fruits 360, Mihai </a:t>
            </a:r>
            <a:r>
              <a:rPr lang="fr-MA" sz="2000" b="1" dirty="0" err="1"/>
              <a:t>Oltean</a:t>
            </a:r>
            <a:r>
              <a:rPr lang="fr-MA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000" b="1" dirty="0"/>
              <a:t>120 variétés de fruits différents (un dossier par variété)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000" b="1" dirty="0"/>
              <a:t>Plusieurs variétés du même fruit (exemple : pomme « </a:t>
            </a:r>
            <a:r>
              <a:rPr lang="fr-MA" sz="2000" b="1" dirty="0" err="1"/>
              <a:t>red</a:t>
            </a:r>
            <a:r>
              <a:rPr lang="fr-MA" sz="2000" b="1" dirty="0"/>
              <a:t> » et « golden ») 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6C53F64-E7C4-D24D-387C-056143573FE8}"/>
              </a:ext>
            </a:extLst>
          </p:cNvPr>
          <p:cNvSpPr txBox="1">
            <a:spLocks/>
          </p:cNvSpPr>
          <p:nvPr/>
        </p:nvSpPr>
        <p:spPr>
          <a:xfrm>
            <a:off x="6925" y="2564334"/>
            <a:ext cx="3048791" cy="558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Caractéristiques :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6CD36E5-2836-B20B-CBD7-1E87426FEA7A}"/>
              </a:ext>
            </a:extLst>
          </p:cNvPr>
          <p:cNvSpPr txBox="1">
            <a:spLocks/>
          </p:cNvSpPr>
          <p:nvPr/>
        </p:nvSpPr>
        <p:spPr>
          <a:xfrm>
            <a:off x="523329" y="2992801"/>
            <a:ext cx="9511146" cy="123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000" b="1" dirty="0"/>
              <a:t> </a:t>
            </a:r>
            <a:r>
              <a:rPr lang="fr-MA" sz="2200" b="1" dirty="0"/>
              <a:t>Images 100x100 JPEG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200" b="1" dirty="0"/>
              <a:t>Photos studio sur fond blanc de fruits centrée sur le fruit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200" b="1" dirty="0"/>
              <a:t>Photos sous tous les angles (</a:t>
            </a:r>
            <a:r>
              <a:rPr lang="fr-MA" sz="2200" b="1" dirty="0" err="1"/>
              <a:t>timelapse</a:t>
            </a:r>
            <a:r>
              <a:rPr lang="fr-MA" sz="2200" b="1" dirty="0"/>
              <a:t> + rotation 3 axes)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8D3FF0F-88E6-4882-F0EB-E7F0C6FC30AC}"/>
              </a:ext>
            </a:extLst>
          </p:cNvPr>
          <p:cNvSpPr txBox="1">
            <a:spLocks/>
          </p:cNvSpPr>
          <p:nvPr/>
        </p:nvSpPr>
        <p:spPr>
          <a:xfrm>
            <a:off x="6925" y="4421053"/>
            <a:ext cx="7972421" cy="13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Taille Jeu d’entraînement :  </a:t>
            </a:r>
            <a:r>
              <a:rPr lang="fr-MA" sz="2200" b="1" dirty="0"/>
              <a:t>90403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Taille Jeu de Test : </a:t>
            </a:r>
            <a:r>
              <a:rPr lang="fr-MA" sz="2200" b="1" dirty="0"/>
              <a:t>22688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sz="2600" b="1" dirty="0">
                <a:solidFill>
                  <a:srgbClr val="C00000"/>
                </a:solidFill>
              </a:rPr>
              <a:t>Jeu multi fruits non labellisé : </a:t>
            </a:r>
            <a:r>
              <a:rPr lang="fr-MA" sz="2200" b="1" dirty="0"/>
              <a:t>103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MA" sz="2200" b="1" dirty="0">
              <a:solidFill>
                <a:srgbClr val="C000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EB7A140-7050-5B76-EDEA-42792789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85" y="5247409"/>
            <a:ext cx="1983580" cy="14509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B256FC7-5EF2-2081-EA23-3CF9E490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21" y="5724462"/>
            <a:ext cx="952500" cy="952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67C28E-30E5-64ED-3188-389B21A0C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97" y="5763563"/>
            <a:ext cx="952500" cy="952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4E80602-5C69-4F93-C53B-92AABB68A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75" y="5763563"/>
            <a:ext cx="952500" cy="952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5432CCB-13CB-5DB1-3E92-D34D7E5F7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26" y="5767449"/>
            <a:ext cx="952500" cy="952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53DB5A4-1394-8006-051D-E5F3BBB36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84" y="5763563"/>
            <a:ext cx="952500" cy="952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539938A-D94D-3911-B519-EF63FAD4A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46" y="4106237"/>
            <a:ext cx="952500" cy="952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BB302E4-A715-5395-D7A9-D933E19A0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85" y="4109346"/>
            <a:ext cx="952500" cy="952500"/>
          </a:xfrm>
          <a:prstGeom prst="rect">
            <a:avLst/>
          </a:prstGeom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F35A59FF-8668-7D45-8A48-5782AFF6B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4" y="4106237"/>
            <a:ext cx="952500" cy="952500"/>
          </a:xfrm>
          <a:prstGeom prst="rect">
            <a:avLst/>
          </a:prstGeom>
        </p:spPr>
      </p:pic>
      <p:pic>
        <p:nvPicPr>
          <p:cNvPr id="1027" name="Image 1026">
            <a:extLst>
              <a:ext uri="{FF2B5EF4-FFF2-40B4-BE49-F238E27FC236}">
                <a16:creationId xmlns:a16="http://schemas.microsoft.com/office/drawing/2014/main" id="{AC959640-5F46-7DA2-9A19-4967E7F1CB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74" y="4084385"/>
            <a:ext cx="952500" cy="952500"/>
          </a:xfrm>
          <a:prstGeom prst="rect">
            <a:avLst/>
          </a:prstGeom>
        </p:spPr>
      </p:pic>
      <p:pic>
        <p:nvPicPr>
          <p:cNvPr id="1030" name="Picture 6" descr="Kaggle - Wikipedia">
            <a:extLst>
              <a:ext uri="{FF2B5EF4-FFF2-40B4-BE49-F238E27FC236}">
                <a16:creationId xmlns:a16="http://schemas.microsoft.com/office/drawing/2014/main" id="{5BE519BF-A2A9-15E8-BF68-74384354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91" y="1593990"/>
            <a:ext cx="3448050" cy="15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1B60481A-7451-B634-406D-92666ACF6FDC}"/>
              </a:ext>
            </a:extLst>
          </p:cNvPr>
          <p:cNvSpPr txBox="1"/>
          <p:nvPr/>
        </p:nvSpPr>
        <p:spPr>
          <a:xfrm>
            <a:off x="155864" y="129511"/>
            <a:ext cx="3006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sz="3200" dirty="0">
                <a:solidFill>
                  <a:srgbClr val="F2A50C"/>
                </a:solidFill>
              </a:rPr>
              <a:t>Jeu de données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2A50C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Oval 48">
            <a:extLst>
              <a:ext uri="{FF2B5EF4-FFF2-40B4-BE49-F238E27FC236}">
                <a16:creationId xmlns:a16="http://schemas.microsoft.com/office/drawing/2014/main" id="{898222AF-9BBD-156F-B1C1-6BD3F7FBB590}"/>
              </a:ext>
            </a:extLst>
          </p:cNvPr>
          <p:cNvSpPr/>
          <p:nvPr/>
        </p:nvSpPr>
        <p:spPr>
          <a:xfrm>
            <a:off x="11740883" y="6406883"/>
            <a:ext cx="451117" cy="451117"/>
          </a:xfrm>
          <a:prstGeom prst="ellipse">
            <a:avLst/>
          </a:prstGeom>
          <a:solidFill>
            <a:srgbClr val="0A4B25">
              <a:lumMod val="75000"/>
              <a:lumOff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44604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4104408" y="2556162"/>
            <a:ext cx="3626427" cy="149629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MA" sz="6000" dirty="0"/>
              <a:t>BIG DATA</a:t>
            </a:r>
            <a:endParaRPr sz="6000" dirty="0"/>
          </a:p>
        </p:txBody>
      </p:sp>
      <p:sp>
        <p:nvSpPr>
          <p:cNvPr id="493" name="Google Shape;493;p45"/>
          <p:cNvSpPr txBox="1"/>
          <p:nvPr/>
        </p:nvSpPr>
        <p:spPr>
          <a:xfrm>
            <a:off x="8218800" y="840000"/>
            <a:ext cx="3114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1200" kern="0">
                <a:solidFill>
                  <a:srgbClr val="FFFFFF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AGRIBUSINESS COMPANY PROFILE</a:t>
            </a:r>
            <a:endParaRPr sz="1200" kern="0">
              <a:solidFill>
                <a:srgbClr val="FFFFFF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2" name="Oval 48">
            <a:extLst>
              <a:ext uri="{FF2B5EF4-FFF2-40B4-BE49-F238E27FC236}">
                <a16:creationId xmlns:a16="http://schemas.microsoft.com/office/drawing/2014/main" id="{7679711C-699A-741C-FF70-6AE8FAF30468}"/>
              </a:ext>
            </a:extLst>
          </p:cNvPr>
          <p:cNvSpPr/>
          <p:nvPr/>
        </p:nvSpPr>
        <p:spPr>
          <a:xfrm>
            <a:off x="6096000" y="6406883"/>
            <a:ext cx="451117" cy="4511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5564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9864D424-D056-7A03-296D-196E33BDF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060" y="3602038"/>
            <a:ext cx="9144000" cy="1655762"/>
          </a:xfrm>
        </p:spPr>
        <p:txBody>
          <a:bodyPr/>
          <a:lstStyle/>
          <a:p>
            <a:pPr algn="l"/>
            <a:r>
              <a:rPr lang="fr-MA" dirty="0"/>
              <a:t>                     </a:t>
            </a: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927552CE-7D09-54D8-66B1-BFC068636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168682"/>
              </p:ext>
            </p:extLst>
          </p:nvPr>
        </p:nvGraphicFramePr>
        <p:xfrm>
          <a:off x="25301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re 1">
            <a:extLst>
              <a:ext uri="{FF2B5EF4-FFF2-40B4-BE49-F238E27FC236}">
                <a16:creationId xmlns:a16="http://schemas.microsoft.com/office/drawing/2014/main" id="{41E99AAB-1DDA-926D-A53F-5A5890F2B968}"/>
              </a:ext>
            </a:extLst>
          </p:cNvPr>
          <p:cNvSpPr txBox="1">
            <a:spLocks/>
          </p:cNvSpPr>
          <p:nvPr/>
        </p:nvSpPr>
        <p:spPr>
          <a:xfrm>
            <a:off x="1993463" y="5842632"/>
            <a:ext cx="3389911" cy="1078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 fréquence avec laquelle les données arrivent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48297DD-87C4-0CDA-15B3-0F6798EE9886}"/>
              </a:ext>
            </a:extLst>
          </p:cNvPr>
          <p:cNvSpPr txBox="1">
            <a:spLocks/>
          </p:cNvSpPr>
          <p:nvPr/>
        </p:nvSpPr>
        <p:spPr>
          <a:xfrm>
            <a:off x="8601906" y="5592096"/>
            <a:ext cx="3945644" cy="1419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200" b="1" dirty="0">
                <a:solidFill>
                  <a:srgbClr val="00B050"/>
                </a:solidFill>
              </a:rPr>
              <a:t>données relationnelles structurées, </a:t>
            </a:r>
          </a:p>
          <a:p>
            <a:r>
              <a:rPr lang="fr-MA" sz="2200" b="1" dirty="0">
                <a:solidFill>
                  <a:srgbClr val="00B050"/>
                </a:solidFill>
              </a:rPr>
              <a:t>non structurées: sms, images, textes..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EC22BF93-E1E8-AAE7-3677-902C5FF763AB}"/>
              </a:ext>
            </a:extLst>
          </p:cNvPr>
          <p:cNvSpPr txBox="1">
            <a:spLocks/>
          </p:cNvSpPr>
          <p:nvPr/>
        </p:nvSpPr>
        <p:spPr>
          <a:xfrm>
            <a:off x="7966878" y="762442"/>
            <a:ext cx="3389911" cy="1419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200" dirty="0">
                <a:solidFill>
                  <a:srgbClr val="76BE02"/>
                </a:solidFill>
              </a:rPr>
              <a:t>volume de données extrêmement important à traiter</a:t>
            </a:r>
          </a:p>
          <a:p>
            <a:r>
              <a:rPr lang="fr-MA" sz="2200" dirty="0">
                <a:solidFill>
                  <a:srgbClr val="76BE02"/>
                </a:solidFill>
              </a:rPr>
              <a:t>augmenter capacités de calcul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0EB62C6-88C0-5926-4010-BB9265384131}"/>
              </a:ext>
            </a:extLst>
          </p:cNvPr>
          <p:cNvSpPr/>
          <p:nvPr/>
        </p:nvSpPr>
        <p:spPr>
          <a:xfrm>
            <a:off x="5408" y="635631"/>
            <a:ext cx="4261442" cy="241229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Explosion de la quantité de données Partage des données</a:t>
            </a:r>
          </a:p>
          <a:p>
            <a:pPr algn="ctr"/>
            <a:r>
              <a:rPr lang="fr-MA" dirty="0"/>
              <a:t>La recherche</a:t>
            </a:r>
          </a:p>
          <a:p>
            <a:pPr algn="ctr"/>
            <a:r>
              <a:rPr lang="fr-MA" dirty="0"/>
              <a:t> Analyse/visualisation des données Stockage des données </a:t>
            </a:r>
          </a:p>
          <a:p>
            <a:pPr algn="ctr"/>
            <a:r>
              <a:rPr lang="fr-MA" dirty="0"/>
              <a:t>Traitement des flux de données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9BA9FD2-F8A1-7073-9B31-B80FBE68F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9" y="3881113"/>
            <a:ext cx="2959510" cy="1973007"/>
          </a:xfrm>
          <a:prstGeom prst="rect">
            <a:avLst/>
          </a:prstGeom>
        </p:spPr>
      </p:pic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6419F83C-2911-C44C-E457-1F6DAB6FC393}"/>
              </a:ext>
            </a:extLst>
          </p:cNvPr>
          <p:cNvSpPr/>
          <p:nvPr/>
        </p:nvSpPr>
        <p:spPr>
          <a:xfrm>
            <a:off x="1357469" y="3064760"/>
            <a:ext cx="813334" cy="787785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8F3C71A-E1A1-08C8-0549-B84D52C4C49A}"/>
              </a:ext>
            </a:extLst>
          </p:cNvPr>
          <p:cNvSpPr txBox="1">
            <a:spLocks/>
          </p:cNvSpPr>
          <p:nvPr/>
        </p:nvSpPr>
        <p:spPr>
          <a:xfrm>
            <a:off x="0" y="80944"/>
            <a:ext cx="6524890" cy="559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Données massives – Enjeux</a:t>
            </a:r>
          </a:p>
        </p:txBody>
      </p:sp>
      <p:sp>
        <p:nvSpPr>
          <p:cNvPr id="2" name="Oval 48">
            <a:extLst>
              <a:ext uri="{FF2B5EF4-FFF2-40B4-BE49-F238E27FC236}">
                <a16:creationId xmlns:a16="http://schemas.microsoft.com/office/drawing/2014/main" id="{D77E1BCC-9B53-59F8-5DEE-3B5E124BC869}"/>
              </a:ext>
            </a:extLst>
          </p:cNvPr>
          <p:cNvSpPr/>
          <p:nvPr/>
        </p:nvSpPr>
        <p:spPr>
          <a:xfrm>
            <a:off x="5814041" y="6397293"/>
            <a:ext cx="451117" cy="4511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5651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accent2">
                <a:lumMod val="40000"/>
                <a:lumOff val="60000"/>
              </a:schemeClr>
            </a:gs>
            <a:gs pos="100000">
              <a:srgbClr val="F384F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1C519D4-F039-4336-AFB6-161420F1E4C7}"/>
              </a:ext>
            </a:extLst>
          </p:cNvPr>
          <p:cNvSpPr/>
          <p:nvPr/>
        </p:nvSpPr>
        <p:spPr>
          <a:xfrm>
            <a:off x="3899336" y="2626503"/>
            <a:ext cx="4393326" cy="4393326"/>
          </a:xfrm>
          <a:prstGeom prst="rect">
            <a:avLst/>
          </a:prstGeom>
          <a:gradFill flip="none" rotWithShape="1">
            <a:gsLst>
              <a:gs pos="30000">
                <a:srgbClr val="66E1FF">
                  <a:alpha val="97000"/>
                </a:srgbClr>
              </a:gs>
              <a:gs pos="69000">
                <a:srgbClr val="66FFFF">
                  <a:alpha val="91000"/>
                </a:srgbClr>
              </a:gs>
              <a:gs pos="0">
                <a:srgbClr val="66CCFF">
                  <a:alpha val="0"/>
                </a:srgbClr>
              </a:gs>
              <a:gs pos="100000">
                <a:srgbClr val="66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7F4ED99-9277-43C6-9E0C-57BCEB4B0AB3}"/>
              </a:ext>
            </a:extLst>
          </p:cNvPr>
          <p:cNvCxnSpPr>
            <a:cxnSpLocks/>
          </p:cNvCxnSpPr>
          <p:nvPr/>
        </p:nvCxnSpPr>
        <p:spPr>
          <a:xfrm flipH="1">
            <a:off x="3606800" y="2007415"/>
            <a:ext cx="952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7637D5-B3A4-46E0-B3BD-66681338BB21}"/>
              </a:ext>
            </a:extLst>
          </p:cNvPr>
          <p:cNvCxnSpPr>
            <a:cxnSpLocks/>
          </p:cNvCxnSpPr>
          <p:nvPr/>
        </p:nvCxnSpPr>
        <p:spPr>
          <a:xfrm flipH="1">
            <a:off x="3606800" y="4238429"/>
            <a:ext cx="952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E58BBA6-A00C-4AAC-B934-50FF7E667BAA}"/>
              </a:ext>
            </a:extLst>
          </p:cNvPr>
          <p:cNvSpPr/>
          <p:nvPr/>
        </p:nvSpPr>
        <p:spPr>
          <a:xfrm>
            <a:off x="5010806" y="3155734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1000">
                <a:srgbClr val="66CCFF"/>
              </a:gs>
              <a:gs pos="100000">
                <a:srgbClr val="0000FF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224B12-80E7-401B-A1B7-4DE6A3D568EF}"/>
              </a:ext>
            </a:extLst>
          </p:cNvPr>
          <p:cNvSpPr/>
          <p:nvPr/>
        </p:nvSpPr>
        <p:spPr>
          <a:xfrm>
            <a:off x="5010806" y="258157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1000">
                <a:srgbClr val="66CCFF"/>
              </a:gs>
              <a:gs pos="100000">
                <a:srgbClr val="0000FF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8541F8C-4FAC-4F6F-BCD1-076A7239E813}"/>
              </a:ext>
            </a:extLst>
          </p:cNvPr>
          <p:cNvSpPr/>
          <p:nvPr/>
        </p:nvSpPr>
        <p:spPr>
          <a:xfrm>
            <a:off x="5010806" y="200741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1000">
                <a:srgbClr val="66CCFF"/>
              </a:gs>
              <a:gs pos="100000">
                <a:srgbClr val="0000FF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EBEC4C1-17F6-491C-8F9B-B348AEE80B7D}"/>
              </a:ext>
            </a:extLst>
          </p:cNvPr>
          <p:cNvSpPr/>
          <p:nvPr/>
        </p:nvSpPr>
        <p:spPr>
          <a:xfrm>
            <a:off x="5010806" y="143325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1000">
                <a:srgbClr val="66CCFF"/>
              </a:gs>
              <a:gs pos="100000">
                <a:srgbClr val="0000FF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30620E8-E462-45AF-9903-8F60E9AE1E9B}"/>
              </a:ext>
            </a:extLst>
          </p:cNvPr>
          <p:cNvSpPr/>
          <p:nvPr/>
        </p:nvSpPr>
        <p:spPr>
          <a:xfrm>
            <a:off x="5010806" y="85909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1000">
                <a:srgbClr val="66CCFF"/>
              </a:gs>
              <a:gs pos="100000">
                <a:srgbClr val="0000FF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56B47C-2A92-47D7-AB2D-56999B367E78}"/>
              </a:ext>
            </a:extLst>
          </p:cNvPr>
          <p:cNvSpPr/>
          <p:nvPr/>
        </p:nvSpPr>
        <p:spPr>
          <a:xfrm>
            <a:off x="5257799" y="197264"/>
            <a:ext cx="1676400" cy="5658218"/>
          </a:xfrm>
          <a:prstGeom prst="rect">
            <a:avLst/>
          </a:prstGeom>
          <a:gradFill>
            <a:gsLst>
              <a:gs pos="20208">
                <a:srgbClr val="66E1FF">
                  <a:alpha val="97000"/>
                </a:srgbClr>
              </a:gs>
              <a:gs pos="48000">
                <a:srgbClr val="66FFFF">
                  <a:alpha val="91000"/>
                </a:srgbClr>
              </a:gs>
              <a:gs pos="0">
                <a:srgbClr val="66CCFF">
                  <a:alpha val="0"/>
                </a:srgbClr>
              </a:gs>
              <a:gs pos="72000">
                <a:srgbClr val="255EFF"/>
              </a:gs>
              <a:gs pos="100000">
                <a:srgbClr val="0000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isometricRightUp"/>
            <a:lightRig rig="freezing" dir="t"/>
          </a:scene3d>
          <a:sp3d extrusionH="1651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FA19C532-8B60-46A0-8FB8-BDA00D059BCC}"/>
              </a:ext>
            </a:extLst>
          </p:cNvPr>
          <p:cNvSpPr/>
          <p:nvPr/>
        </p:nvSpPr>
        <p:spPr>
          <a:xfrm>
            <a:off x="5010806" y="126128"/>
            <a:ext cx="2406870" cy="5729354"/>
          </a:xfrm>
          <a:prstGeom prst="frame">
            <a:avLst/>
          </a:prstGeom>
          <a:gradFill flip="none" rotWithShape="1">
            <a:gsLst>
              <a:gs pos="48000">
                <a:srgbClr val="66FFFF"/>
              </a:gs>
              <a:gs pos="0">
                <a:srgbClr val="66CCFF">
                  <a:alpha val="0"/>
                </a:srgbClr>
              </a:gs>
              <a:gs pos="100000">
                <a:srgbClr val="0000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isometricRightUp"/>
            <a:lightRig rig="threePt" dir="t"/>
          </a:scene3d>
          <a:sp3d extrusionH="2222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1D5B67F-5C3B-4408-98D8-9AC0D47C277E}"/>
              </a:ext>
            </a:extLst>
          </p:cNvPr>
          <p:cNvSpPr/>
          <p:nvPr/>
        </p:nvSpPr>
        <p:spPr>
          <a:xfrm flipH="1" flipV="1">
            <a:off x="5010806" y="3155734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60000">
                <a:srgbClr val="66CCFF"/>
              </a:gs>
              <a:gs pos="100000">
                <a:srgbClr val="F384FC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D43CF2-0078-44EF-824E-3D644D70C136}"/>
              </a:ext>
            </a:extLst>
          </p:cNvPr>
          <p:cNvSpPr/>
          <p:nvPr/>
        </p:nvSpPr>
        <p:spPr>
          <a:xfrm flipH="1" flipV="1">
            <a:off x="5010806" y="258157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60000">
                <a:srgbClr val="66CCFF"/>
              </a:gs>
              <a:gs pos="100000">
                <a:srgbClr val="F384FC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F0E4069-C288-4294-8B43-CC2868790E2C}"/>
              </a:ext>
            </a:extLst>
          </p:cNvPr>
          <p:cNvSpPr/>
          <p:nvPr/>
        </p:nvSpPr>
        <p:spPr>
          <a:xfrm flipH="1" flipV="1">
            <a:off x="5010806" y="200741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60000">
                <a:srgbClr val="66CCFF"/>
              </a:gs>
              <a:gs pos="100000">
                <a:srgbClr val="F384FC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6CDA073-565E-41B6-8EEB-26592EA4A432}"/>
              </a:ext>
            </a:extLst>
          </p:cNvPr>
          <p:cNvSpPr/>
          <p:nvPr/>
        </p:nvSpPr>
        <p:spPr>
          <a:xfrm flipH="1" flipV="1">
            <a:off x="5010806" y="143325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60000">
                <a:srgbClr val="66CCFF"/>
              </a:gs>
              <a:gs pos="100000">
                <a:srgbClr val="F384FC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7F71B1C-B3E5-4557-B7F5-40A5F62DEC60}"/>
              </a:ext>
            </a:extLst>
          </p:cNvPr>
          <p:cNvSpPr/>
          <p:nvPr/>
        </p:nvSpPr>
        <p:spPr>
          <a:xfrm flipH="1" flipV="1">
            <a:off x="5010806" y="859095"/>
            <a:ext cx="2170387" cy="2165390"/>
          </a:xfrm>
          <a:custGeom>
            <a:avLst/>
            <a:gdLst>
              <a:gd name="connsiteX0" fmla="*/ 0 w 3195145"/>
              <a:gd name="connsiteY0" fmla="*/ 0 h 3187789"/>
              <a:gd name="connsiteX1" fmla="*/ 3195145 w 3195145"/>
              <a:gd name="connsiteY1" fmla="*/ 0 h 3187789"/>
              <a:gd name="connsiteX2" fmla="*/ 3195145 w 3195145"/>
              <a:gd name="connsiteY2" fmla="*/ 3187789 h 3187789"/>
              <a:gd name="connsiteX3" fmla="*/ 2963912 w 3195145"/>
              <a:gd name="connsiteY3" fmla="*/ 2957533 h 3187789"/>
              <a:gd name="connsiteX4" fmla="*/ 2963912 w 3195145"/>
              <a:gd name="connsiteY4" fmla="*/ 231233 h 3187789"/>
              <a:gd name="connsiteX5" fmla="*/ 231233 w 3195145"/>
              <a:gd name="connsiteY5" fmla="*/ 231233 h 3187789"/>
              <a:gd name="connsiteX6" fmla="*/ 231233 w 3195145"/>
              <a:gd name="connsiteY6" fmla="*/ 236409 h 3187789"/>
              <a:gd name="connsiteX7" fmla="*/ 0 w 3195145"/>
              <a:gd name="connsiteY7" fmla="*/ 6154 h 31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145" h="3187789">
                <a:moveTo>
                  <a:pt x="0" y="0"/>
                </a:moveTo>
                <a:lnTo>
                  <a:pt x="3195145" y="0"/>
                </a:lnTo>
                <a:lnTo>
                  <a:pt x="3195145" y="3187789"/>
                </a:lnTo>
                <a:lnTo>
                  <a:pt x="2963912" y="2957533"/>
                </a:lnTo>
                <a:lnTo>
                  <a:pt x="2963912" y="231233"/>
                </a:lnTo>
                <a:lnTo>
                  <a:pt x="231233" y="231233"/>
                </a:lnTo>
                <a:lnTo>
                  <a:pt x="231233" y="236409"/>
                </a:lnTo>
                <a:lnTo>
                  <a:pt x="0" y="6154"/>
                </a:lnTo>
                <a:close/>
              </a:path>
            </a:pathLst>
          </a:custGeom>
          <a:gradFill>
            <a:gsLst>
              <a:gs pos="60000">
                <a:srgbClr val="66CCFF"/>
              </a:gs>
              <a:gs pos="100000">
                <a:srgbClr val="F384FC"/>
              </a:gs>
            </a:gsLst>
            <a:lin ang="13500000" scaled="1"/>
          </a:gradFill>
          <a:ln>
            <a:noFill/>
          </a:ln>
          <a:scene3d>
            <a:camera prst="isometricTopUp"/>
            <a:lightRig rig="harsh" dir="t">
              <a:rot lat="0" lon="0" rev="2400000"/>
            </a:lightRig>
          </a:scene3d>
          <a:sp3d extrusionH="1905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87368E-CB55-404F-9F59-05BC4CEA5022}"/>
              </a:ext>
            </a:extLst>
          </p:cNvPr>
          <p:cNvCxnSpPr>
            <a:cxnSpLocks/>
          </p:cNvCxnSpPr>
          <p:nvPr/>
        </p:nvCxnSpPr>
        <p:spPr>
          <a:xfrm flipH="1">
            <a:off x="7607300" y="2007071"/>
            <a:ext cx="952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BCDEEB2-3452-4BC6-A331-1B6E0911962D}"/>
              </a:ext>
            </a:extLst>
          </p:cNvPr>
          <p:cNvCxnSpPr>
            <a:cxnSpLocks/>
          </p:cNvCxnSpPr>
          <p:nvPr/>
        </p:nvCxnSpPr>
        <p:spPr>
          <a:xfrm flipH="1">
            <a:off x="7607300" y="3742010"/>
            <a:ext cx="952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B501B8A-BEF4-4A71-A4DC-3F141B85747A}"/>
              </a:ext>
            </a:extLst>
          </p:cNvPr>
          <p:cNvSpPr txBox="1"/>
          <p:nvPr/>
        </p:nvSpPr>
        <p:spPr>
          <a:xfrm>
            <a:off x="5629385" y="5110589"/>
            <a:ext cx="309310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600" normalizeH="0" baseline="0" noProof="0" dirty="0">
                <a:ln>
                  <a:noFill/>
                </a:ln>
                <a:solidFill>
                  <a:srgbClr val="002060">
                    <a:alpha val="63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BIG DATA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0A78DE0A-0DAF-31E5-E327-B0533EFAF8BD}"/>
              </a:ext>
            </a:extLst>
          </p:cNvPr>
          <p:cNvSpPr txBox="1"/>
          <p:nvPr/>
        </p:nvSpPr>
        <p:spPr>
          <a:xfrm>
            <a:off x="6061" y="1724515"/>
            <a:ext cx="3658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Difficulté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traiter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la masse de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données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produites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chaque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jour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D669F47B-7C6B-A5AB-9B5A-BB25E5B6EF7E}"/>
              </a:ext>
            </a:extLst>
          </p:cNvPr>
          <p:cNvSpPr txBox="1"/>
          <p:nvPr/>
        </p:nvSpPr>
        <p:spPr>
          <a:xfrm>
            <a:off x="-39329" y="3989693"/>
            <a:ext cx="366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Les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informations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sont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produites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temps reel 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FFCBB499-C94A-12DE-55DB-78BCA7665959}"/>
              </a:ext>
            </a:extLst>
          </p:cNvPr>
          <p:cNvSpPr txBox="1"/>
          <p:nvPr/>
        </p:nvSpPr>
        <p:spPr>
          <a:xfrm>
            <a:off x="8695020" y="1778715"/>
            <a:ext cx="34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Problème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d’optimisation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 base de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données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7AD71B8B-575B-BA50-7494-9DF4CC641EB3}"/>
              </a:ext>
            </a:extLst>
          </p:cNvPr>
          <p:cNvSpPr txBox="1"/>
          <p:nvPr/>
        </p:nvSpPr>
        <p:spPr>
          <a:xfrm>
            <a:off x="8626197" y="3499365"/>
            <a:ext cx="3565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Difficulté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traiter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la masse de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données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produites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chaque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jour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559AFD8-32D7-7CD0-31BD-B21E324AA7BE}"/>
              </a:ext>
            </a:extLst>
          </p:cNvPr>
          <p:cNvSpPr txBox="1">
            <a:spLocks/>
          </p:cNvSpPr>
          <p:nvPr/>
        </p:nvSpPr>
        <p:spPr>
          <a:xfrm>
            <a:off x="108856" y="108538"/>
            <a:ext cx="8207829" cy="6549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Pourquoi utiliser le Big Data</a:t>
            </a:r>
            <a:endParaRPr lang="fr-MA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48">
            <a:extLst>
              <a:ext uri="{FF2B5EF4-FFF2-40B4-BE49-F238E27FC236}">
                <a16:creationId xmlns:a16="http://schemas.microsoft.com/office/drawing/2014/main" id="{5DB7E022-0174-032B-D08F-051812FE4A20}"/>
              </a:ext>
            </a:extLst>
          </p:cNvPr>
          <p:cNvSpPr/>
          <p:nvPr/>
        </p:nvSpPr>
        <p:spPr>
          <a:xfrm>
            <a:off x="5814041" y="6397293"/>
            <a:ext cx="451117" cy="45111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kern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9211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00C59-CAB7-1888-EA47-DB43DB0D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" y="108538"/>
            <a:ext cx="8207829" cy="654958"/>
          </a:xfrm>
        </p:spPr>
        <p:txBody>
          <a:bodyPr>
            <a:normAutofit fontScale="90000"/>
          </a:bodyPr>
          <a:lstStyle/>
          <a:p>
            <a:r>
              <a:rPr lang="fr-M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Traitement par calculs distribués</a:t>
            </a:r>
            <a:endParaRPr lang="fr-MA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83D8D-FE70-6C96-2337-EFABBC886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9332"/>
            <a:ext cx="12083143" cy="654958"/>
          </a:xfrm>
        </p:spPr>
        <p:txBody>
          <a:bodyPr/>
          <a:lstStyle/>
          <a:p>
            <a:r>
              <a:rPr lang="fr-MA" b="1" dirty="0"/>
              <a:t>Capacités de calcul : Traitement par calculs distribués </a:t>
            </a:r>
            <a:r>
              <a:rPr lang="fr-MA" dirty="0"/>
              <a:t>(MapReduce) </a:t>
            </a:r>
          </a:p>
          <a:p>
            <a:pPr marL="0" indent="0">
              <a:buNone/>
            </a:pPr>
            <a:endParaRPr lang="fr-MA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5C17466-D370-A943-B737-99D8B18D7FD2}"/>
              </a:ext>
            </a:extLst>
          </p:cNvPr>
          <p:cNvSpPr txBox="1">
            <a:spLocks/>
          </p:cNvSpPr>
          <p:nvPr/>
        </p:nvSpPr>
        <p:spPr>
          <a:xfrm>
            <a:off x="315548" y="1494290"/>
            <a:ext cx="11767595" cy="1172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MA" dirty="0"/>
              <a:t>Diviser les opérations en micro opérations distribuables entre différentes machines, réalisables en parallèle</a:t>
            </a:r>
          </a:p>
          <a:p>
            <a:r>
              <a:rPr lang="fr-MA" dirty="0"/>
              <a:t>Agréger les résultats sur une même machine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55DD52-FFD5-1222-796D-DD550307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" y="2562829"/>
            <a:ext cx="10956541" cy="3779134"/>
          </a:xfrm>
          <a:prstGeom prst="rect">
            <a:avLst/>
          </a:prstGeom>
        </p:spPr>
      </p:pic>
      <p:sp>
        <p:nvSpPr>
          <p:cNvPr id="5" name="Oval 48">
            <a:extLst>
              <a:ext uri="{FF2B5EF4-FFF2-40B4-BE49-F238E27FC236}">
                <a16:creationId xmlns:a16="http://schemas.microsoft.com/office/drawing/2014/main" id="{F082BBBB-6FEA-724D-619C-8B884981E780}"/>
              </a:ext>
            </a:extLst>
          </p:cNvPr>
          <p:cNvSpPr/>
          <p:nvPr/>
        </p:nvSpPr>
        <p:spPr>
          <a:xfrm>
            <a:off x="6120867" y="6408303"/>
            <a:ext cx="451117" cy="4511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721648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6665</TotalTime>
  <Words>773</Words>
  <Application>Microsoft Office PowerPoint</Application>
  <PresentationFormat>Grand écran</PresentationFormat>
  <Paragraphs>156</Paragraphs>
  <Slides>22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22</vt:i4>
      </vt:variant>
    </vt:vector>
  </HeadingPairs>
  <TitlesOfParts>
    <vt:vector size="41" baseType="lpstr">
      <vt:lpstr>Arial</vt:lpstr>
      <vt:lpstr>Barlow</vt:lpstr>
      <vt:lpstr>Calibri</vt:lpstr>
      <vt:lpstr>Calibri Light</vt:lpstr>
      <vt:lpstr>Darker Grotesque SemiBold</vt:lpstr>
      <vt:lpstr>Helvetica Neue</vt:lpstr>
      <vt:lpstr>Lexend Deca</vt:lpstr>
      <vt:lpstr>Lexend Deca ExtraLight</vt:lpstr>
      <vt:lpstr>Montserrat</vt:lpstr>
      <vt:lpstr>Montserrat Black</vt:lpstr>
      <vt:lpstr>Noto Sans</vt:lpstr>
      <vt:lpstr>Nunito</vt:lpstr>
      <vt:lpstr>Roboto Condensed Light</vt:lpstr>
      <vt:lpstr>Wingdings</vt:lpstr>
      <vt:lpstr>Thème Office</vt:lpstr>
      <vt:lpstr>Agribusiness Company Profile by Slidesgo</vt:lpstr>
      <vt:lpstr>Office Theme</vt:lpstr>
      <vt:lpstr>1_Agribusiness Company Profile by Slidesgo</vt:lpstr>
      <vt:lpstr>1_Office Theme</vt:lpstr>
      <vt:lpstr>Déployez un modèle dans le cloud</vt:lpstr>
      <vt:lpstr>Présentation PowerPoint</vt:lpstr>
      <vt:lpstr>I - PROBLÉMATIQUE</vt:lpstr>
      <vt:lpstr>Fruits! : Startup AgriTech  </vt:lpstr>
      <vt:lpstr>Origine:</vt:lpstr>
      <vt:lpstr>BIG DATA</vt:lpstr>
      <vt:lpstr>Présentation PowerPoint</vt:lpstr>
      <vt:lpstr>Présentation PowerPoint</vt:lpstr>
      <vt:lpstr>Traitement par calculs distribués</vt:lpstr>
      <vt:lpstr>Apache Spark Eco System</vt:lpstr>
      <vt:lpstr>Comment répondre à ces enjeux?</vt:lpstr>
      <vt:lpstr>Comment répondre à ces enjeux?</vt:lpstr>
      <vt:lpstr>Zoom sur l’infrastructure AWS</vt:lpstr>
      <vt:lpstr>III – ARCHITECTURE RETENUE ET CHAÎNE DE TRAITEMENT</vt:lpstr>
      <vt:lpstr>Présentation PowerPoint</vt:lpstr>
      <vt:lpstr>Présentation PowerPoint</vt:lpstr>
      <vt:lpstr>Présentation PowerPoint</vt:lpstr>
      <vt:lpstr>INSTANCE SPARK</vt:lpstr>
      <vt:lpstr>Le prétraitement en détail</vt:lpstr>
      <vt:lpstr>Réduction de dimension en utilisant l’ACP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Agribusiness Company Profile</dc:title>
  <dc:creator>elfenaouyreda@gmail.com</dc:creator>
  <cp:lastModifiedBy>Rida EL-FENAOUY</cp:lastModifiedBy>
  <cp:revision>116</cp:revision>
  <dcterms:created xsi:type="dcterms:W3CDTF">2022-09-28T17:27:04Z</dcterms:created>
  <dcterms:modified xsi:type="dcterms:W3CDTF">2024-01-17T10:34:47Z</dcterms:modified>
</cp:coreProperties>
</file>